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Lst>
  <p:sldSz cx="18288000" cy="10287000"/>
  <p:notesSz cx="6858000" cy="9144000"/>
  <p:embeddedFontLst>
    <p:embeddedFont>
      <p:font typeface="Muli Ultra-Bold" charset="1" panose="00000900000000000000"/>
      <p:regular r:id="rId72"/>
    </p:embeddedFont>
    <p:embeddedFont>
      <p:font typeface="Muli" charset="1" panose="00000500000000000000"/>
      <p:regular r:id="rId73"/>
    </p:embeddedFont>
    <p:embeddedFont>
      <p:font typeface="Muli Semi-Bold" charset="1" panose="00000700000000000000"/>
      <p:regular r:id="rId74"/>
    </p:embeddedFont>
    <p:embeddedFont>
      <p:font typeface="Muli Bold" charset="1" panose="00000800000000000000"/>
      <p:regular r:id="rId7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slides/slide52.xml" Type="http://schemas.openxmlformats.org/officeDocument/2006/relationships/slide"/><Relationship Id="rId58" Target="slides/slide53.xml" Type="http://schemas.openxmlformats.org/officeDocument/2006/relationships/slide"/><Relationship Id="rId59" Target="slides/slide54.xml" Type="http://schemas.openxmlformats.org/officeDocument/2006/relationships/slide"/><Relationship Id="rId6" Target="slides/slide1.xml" Type="http://schemas.openxmlformats.org/officeDocument/2006/relationships/slide"/><Relationship Id="rId60" Target="slides/slide55.xml" Type="http://schemas.openxmlformats.org/officeDocument/2006/relationships/slide"/><Relationship Id="rId61" Target="slides/slide56.xml" Type="http://schemas.openxmlformats.org/officeDocument/2006/relationships/slide"/><Relationship Id="rId62" Target="slides/slide57.xml" Type="http://schemas.openxmlformats.org/officeDocument/2006/relationships/slide"/><Relationship Id="rId63" Target="slides/slide58.xml" Type="http://schemas.openxmlformats.org/officeDocument/2006/relationships/slide"/><Relationship Id="rId64" Target="slides/slide59.xml" Type="http://schemas.openxmlformats.org/officeDocument/2006/relationships/slide"/><Relationship Id="rId65" Target="slides/slide60.xml" Type="http://schemas.openxmlformats.org/officeDocument/2006/relationships/slide"/><Relationship Id="rId66" Target="slides/slide61.xml" Type="http://schemas.openxmlformats.org/officeDocument/2006/relationships/slide"/><Relationship Id="rId67" Target="slides/slide62.xml" Type="http://schemas.openxmlformats.org/officeDocument/2006/relationships/slide"/><Relationship Id="rId68" Target="slides/slide63.xml" Type="http://schemas.openxmlformats.org/officeDocument/2006/relationships/slide"/><Relationship Id="rId69" Target="slides/slide64.xml" Type="http://schemas.openxmlformats.org/officeDocument/2006/relationships/slide"/><Relationship Id="rId7" Target="slides/slide2.xml" Type="http://schemas.openxmlformats.org/officeDocument/2006/relationships/slide"/><Relationship Id="rId70" Target="slides/slide65.xml" Type="http://schemas.openxmlformats.org/officeDocument/2006/relationships/slide"/><Relationship Id="rId71" Target="slides/slide66.xml" Type="http://schemas.openxmlformats.org/officeDocument/2006/relationships/slide"/><Relationship Id="rId72" Target="fonts/font72.fntdata" Type="http://schemas.openxmlformats.org/officeDocument/2006/relationships/font"/><Relationship Id="rId73" Target="fonts/font73.fntdata" Type="http://schemas.openxmlformats.org/officeDocument/2006/relationships/font"/><Relationship Id="rId74" Target="fonts/font74.fntdata" Type="http://schemas.openxmlformats.org/officeDocument/2006/relationships/font"/><Relationship Id="rId75" Target="fonts/font75.fntdata" Type="http://schemas.openxmlformats.org/officeDocument/2006/relationships/font"/><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2.jpeg>
</file>

<file path=ppt/media/image3.png>
</file>

<file path=ppt/media/image4.sv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6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2362523" y="-6104842"/>
            <a:ext cx="16192971" cy="15075656"/>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sp>
      </p:grpSp>
      <p:grpSp>
        <p:nvGrpSpPr>
          <p:cNvPr name="Group 4" id="4"/>
          <p:cNvGrpSpPr>
            <a:grpSpLocks noChangeAspect="true"/>
          </p:cNvGrpSpPr>
          <p:nvPr/>
        </p:nvGrpSpPr>
        <p:grpSpPr>
          <a:xfrm rot="0">
            <a:off x="10788817" y="-643176"/>
            <a:ext cx="8542161" cy="7952752"/>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6" id="6"/>
          <p:cNvGrpSpPr>
            <a:grpSpLocks noChangeAspect="true"/>
          </p:cNvGrpSpPr>
          <p:nvPr/>
        </p:nvGrpSpPr>
        <p:grpSpPr>
          <a:xfrm rot="0">
            <a:off x="10788817" y="-643176"/>
            <a:ext cx="8542161" cy="7952752"/>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80000"/>
              </a:blip>
              <a:stretch>
                <a:fillRect l="-39325" t="0" r="-446" b="0"/>
              </a:stretch>
            </a:blipFill>
          </p:spPr>
        </p:sp>
      </p:grpSp>
      <p:grpSp>
        <p:nvGrpSpPr>
          <p:cNvPr name="Group 8" id="8"/>
          <p:cNvGrpSpPr>
            <a:grpSpLocks noChangeAspect="true"/>
          </p:cNvGrpSpPr>
          <p:nvPr/>
        </p:nvGrpSpPr>
        <p:grpSpPr>
          <a:xfrm rot="-10800000">
            <a:off x="-1538091" y="7949168"/>
            <a:ext cx="5133582" cy="4779365"/>
            <a:chOff x="0" y="0"/>
            <a:chExt cx="6350000" cy="5911850"/>
          </a:xfrm>
        </p:grpSpPr>
        <p:sp>
          <p:nvSpPr>
            <p:cNvPr name="Freeform 9" id="9"/>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10" id="10"/>
          <p:cNvGrpSpPr/>
          <p:nvPr/>
        </p:nvGrpSpPr>
        <p:grpSpPr>
          <a:xfrm rot="0">
            <a:off x="1028700" y="3333069"/>
            <a:ext cx="9410524" cy="3620861"/>
            <a:chOff x="0" y="0"/>
            <a:chExt cx="12547366" cy="4827815"/>
          </a:xfrm>
        </p:grpSpPr>
        <p:sp>
          <p:nvSpPr>
            <p:cNvPr name="TextBox 11" id="11"/>
            <p:cNvSpPr txBox="true"/>
            <p:nvPr/>
          </p:nvSpPr>
          <p:spPr>
            <a:xfrm rot="0">
              <a:off x="0" y="85808"/>
              <a:ext cx="12547366" cy="3429635"/>
            </a:xfrm>
            <a:prstGeom prst="rect">
              <a:avLst/>
            </a:prstGeom>
          </p:spPr>
          <p:txBody>
            <a:bodyPr anchor="t" rtlCol="false" tIns="0" lIns="0" bIns="0" rIns="0">
              <a:spAutoFit/>
            </a:bodyPr>
            <a:lstStyle/>
            <a:p>
              <a:pPr algn="l">
                <a:lnSpc>
                  <a:spcPts val="9990"/>
                </a:lnSpc>
              </a:pPr>
              <a:r>
                <a:rPr lang="en-US" sz="9000" spc="-179">
                  <a:solidFill>
                    <a:srgbClr val="3DB6D6"/>
                  </a:solidFill>
                  <a:latin typeface="Muli Ultra-Bold"/>
                  <a:ea typeface="Muli Ultra-Bold"/>
                  <a:cs typeface="Muli Ultra-Bold"/>
                  <a:sym typeface="Muli Ultra-Bold"/>
                </a:rPr>
                <a:t>Comment passer un entretien RH</a:t>
              </a:r>
            </a:p>
          </p:txBody>
        </p:sp>
        <p:sp>
          <p:nvSpPr>
            <p:cNvPr name="TextBox 12" id="12"/>
            <p:cNvSpPr txBox="true"/>
            <p:nvPr/>
          </p:nvSpPr>
          <p:spPr>
            <a:xfrm rot="0">
              <a:off x="0" y="4180101"/>
              <a:ext cx="12547366" cy="647700"/>
            </a:xfrm>
            <a:prstGeom prst="rect">
              <a:avLst/>
            </a:prstGeom>
          </p:spPr>
          <p:txBody>
            <a:bodyPr anchor="t" rtlCol="false" tIns="0" lIns="0" bIns="0" rIns="0">
              <a:spAutoFit/>
            </a:bodyPr>
            <a:lstStyle/>
            <a:p>
              <a:pPr algn="l">
                <a:lnSpc>
                  <a:spcPts val="3839"/>
                </a:lnSpc>
              </a:pPr>
              <a:r>
                <a:rPr lang="en-US" sz="3199">
                  <a:solidFill>
                    <a:srgbClr val="203850"/>
                  </a:solidFill>
                  <a:latin typeface="Muli"/>
                  <a:ea typeface="Muli"/>
                  <a:cs typeface="Muli"/>
                  <a:sym typeface="Muli"/>
                </a:rPr>
                <a:t>EL HAKIK Amina</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902586"/>
            <a:ext cx="8115300" cy="2481794"/>
            <a:chOff x="0" y="0"/>
            <a:chExt cx="10820400" cy="33090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Montrer son intérêt</a:t>
              </a:r>
            </a:p>
          </p:txBody>
        </p:sp>
        <p:sp>
          <p:nvSpPr>
            <p:cNvPr name="TextBox 10" id="10"/>
            <p:cNvSpPr txBox="true"/>
            <p:nvPr/>
          </p:nvSpPr>
          <p:spPr>
            <a:xfrm rot="0">
              <a:off x="0" y="1783266"/>
              <a:ext cx="10820400" cy="15256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Les recruteurs apprécient les candidats qui ont pris le temps de se renseigner. Cela démontre votre motivation et votre sérieux pour le poste.</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sp>
        <p:nvSpPr>
          <p:cNvPr name="TextBox 8" id="8"/>
          <p:cNvSpPr txBox="true"/>
          <p:nvPr/>
        </p:nvSpPr>
        <p:spPr>
          <a:xfrm rot="0">
            <a:off x="1028700" y="3640872"/>
            <a:ext cx="8423141" cy="9810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 Que faut-il rechercher ?</a:t>
            </a:r>
          </a:p>
        </p:txBody>
      </p:sp>
      <p:grpSp>
        <p:nvGrpSpPr>
          <p:cNvPr name="Group 9" id="9"/>
          <p:cNvGrpSpPr/>
          <p:nvPr/>
        </p:nvGrpSpPr>
        <p:grpSpPr>
          <a:xfrm rot="0">
            <a:off x="1028700" y="8447298"/>
            <a:ext cx="3339019" cy="811019"/>
            <a:chOff x="0" y="0"/>
            <a:chExt cx="4452025" cy="1081359"/>
          </a:xfrm>
        </p:grpSpPr>
        <p:grpSp>
          <p:nvGrpSpPr>
            <p:cNvPr name="Group 10" id="10"/>
            <p:cNvGrpSpPr/>
            <p:nvPr/>
          </p:nvGrpSpPr>
          <p:grpSpPr>
            <a:xfrm rot="0">
              <a:off x="0" y="0"/>
              <a:ext cx="4452025" cy="1081359"/>
              <a:chOff x="0" y="0"/>
              <a:chExt cx="9196043" cy="2233640"/>
            </a:xfrm>
          </p:grpSpPr>
          <p:sp>
            <p:nvSpPr>
              <p:cNvPr name="Freeform 11" id="11"/>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2" id="12"/>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3" id="13"/>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4" id="14"/>
          <p:cNvGrpSpPr/>
          <p:nvPr/>
        </p:nvGrpSpPr>
        <p:grpSpPr>
          <a:xfrm rot="0">
            <a:off x="1028700" y="1028700"/>
            <a:ext cx="4373882" cy="477523"/>
            <a:chOff x="0" y="0"/>
            <a:chExt cx="5831843" cy="636697"/>
          </a:xfrm>
        </p:grpSpPr>
        <p:sp>
          <p:nvSpPr>
            <p:cNvPr name="TextBox 15" id="15"/>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6" id="16"/>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707324"/>
            <a:ext cx="8115300" cy="2872319"/>
            <a:chOff x="0" y="0"/>
            <a:chExt cx="10820400" cy="38297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L'entreprise</a:t>
              </a:r>
            </a:p>
          </p:txBody>
        </p:sp>
        <p:sp>
          <p:nvSpPr>
            <p:cNvPr name="TextBox 10" id="10"/>
            <p:cNvSpPr txBox="true"/>
            <p:nvPr/>
          </p:nvSpPr>
          <p:spPr>
            <a:xfrm rot="0">
              <a:off x="0" y="1783266"/>
              <a:ext cx="10820400" cy="20463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Renseignez-vous sur l'histoire de l'entreprise, sa mission, ses produits ou services, ses succès récents, et ses défis actuels. Utilisez leur site web, les réseaux sociaux, et les actualités pour obtenir ces informations.</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902586"/>
            <a:ext cx="8115300" cy="2481794"/>
            <a:chOff x="0" y="0"/>
            <a:chExt cx="10820400" cy="33090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Le poste</a:t>
              </a:r>
            </a:p>
          </p:txBody>
        </p:sp>
        <p:sp>
          <p:nvSpPr>
            <p:cNvPr name="TextBox 10" id="10"/>
            <p:cNvSpPr txBox="true"/>
            <p:nvPr/>
          </p:nvSpPr>
          <p:spPr>
            <a:xfrm rot="0">
              <a:off x="0" y="1783266"/>
              <a:ext cx="10820400" cy="15256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Analysez attentivement la description du poste. Comprenez les compétences requises, les responsabilités, et ce que l'entreprise attend du candidat idéal.</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707324"/>
            <a:ext cx="8115300" cy="2872319"/>
            <a:chOff x="0" y="0"/>
            <a:chExt cx="10820400" cy="38297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Les valeurs et la culture</a:t>
              </a:r>
            </a:p>
          </p:txBody>
        </p:sp>
        <p:sp>
          <p:nvSpPr>
            <p:cNvPr name="TextBox 10" id="10"/>
            <p:cNvSpPr txBox="true"/>
            <p:nvPr/>
          </p:nvSpPr>
          <p:spPr>
            <a:xfrm rot="0">
              <a:off x="0" y="1783266"/>
              <a:ext cx="10820400" cy="20463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Cherchez à comprendre la culture d'entreprise. Cela vous aidera à savoir si vous serez à l'aise dans cet environnement de travail et à adapter vos réponses en fonction des valeurs de l'entreprise.</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212024"/>
            <a:ext cx="8115300" cy="3862919"/>
            <a:chOff x="0" y="0"/>
            <a:chExt cx="10820400" cy="5150559"/>
          </a:xfrm>
        </p:grpSpPr>
        <p:sp>
          <p:nvSpPr>
            <p:cNvPr name="TextBox 9" id="9"/>
            <p:cNvSpPr txBox="true"/>
            <p:nvPr/>
          </p:nvSpPr>
          <p:spPr>
            <a:xfrm rot="0">
              <a:off x="0" y="-66477"/>
              <a:ext cx="10820400" cy="26066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Les concurrents et le secteur</a:t>
              </a:r>
            </a:p>
          </p:txBody>
        </p:sp>
        <p:sp>
          <p:nvSpPr>
            <p:cNvPr name="TextBox 10" id="10"/>
            <p:cNvSpPr txBox="true"/>
            <p:nvPr/>
          </p:nvSpPr>
          <p:spPr>
            <a:xfrm rot="0">
              <a:off x="0" y="3104066"/>
              <a:ext cx="10820400" cy="20463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Avoir une connaissance du secteur d'activité et des principaux concurrents peut vous donner un avantage. Vous pouvez mentionner cette connaissance lors de l'entretien pour montrer que vous avez une vue d'ensemble du marché.</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grpSp>
        <p:nvGrpSpPr>
          <p:cNvPr name="Group 2" id="2"/>
          <p:cNvGrpSpPr/>
          <p:nvPr/>
        </p:nvGrpSpPr>
        <p:grpSpPr>
          <a:xfrm rot="-10800000">
            <a:off x="11174861" y="-8399340"/>
            <a:ext cx="11774709" cy="10962254"/>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sp>
      </p:grpSp>
      <p:sp>
        <p:nvSpPr>
          <p:cNvPr name="TextBox 4" id="4"/>
          <p:cNvSpPr txBox="true"/>
          <p:nvPr/>
        </p:nvSpPr>
        <p:spPr>
          <a:xfrm rot="0">
            <a:off x="1140277" y="3486838"/>
            <a:ext cx="15422086" cy="2019300"/>
          </a:xfrm>
          <a:prstGeom prst="rect">
            <a:avLst/>
          </a:prstGeom>
        </p:spPr>
        <p:txBody>
          <a:bodyPr anchor="t" rtlCol="false" tIns="0" lIns="0" bIns="0" rIns="0">
            <a:spAutoFit/>
          </a:bodyPr>
          <a:lstStyle/>
          <a:p>
            <a:pPr algn="l">
              <a:lnSpc>
                <a:spcPts val="8009"/>
              </a:lnSpc>
            </a:pPr>
            <a:r>
              <a:rPr lang="en-US" sz="6674" spc="-133">
                <a:solidFill>
                  <a:srgbClr val="3DB6D6"/>
                </a:solidFill>
                <a:latin typeface="Muli Bold"/>
                <a:ea typeface="Muli Bold"/>
                <a:cs typeface="Muli Bold"/>
                <a:sym typeface="Muli Bold"/>
              </a:rPr>
              <a:t>Comment utiliser cette recherche lors de l'entretien</a:t>
            </a:r>
          </a:p>
        </p:txBody>
      </p:sp>
      <p:grpSp>
        <p:nvGrpSpPr>
          <p:cNvPr name="Group 5" id="5"/>
          <p:cNvGrpSpPr/>
          <p:nvPr/>
        </p:nvGrpSpPr>
        <p:grpSpPr>
          <a:xfrm rot="0">
            <a:off x="13894375" y="732641"/>
            <a:ext cx="3339019" cy="811019"/>
            <a:chOff x="0" y="0"/>
            <a:chExt cx="4452025" cy="1081359"/>
          </a:xfrm>
        </p:grpSpPr>
        <p:grpSp>
          <p:nvGrpSpPr>
            <p:cNvPr name="Group 6" id="6"/>
            <p:cNvGrpSpPr/>
            <p:nvPr/>
          </p:nvGrpSpPr>
          <p:grpSpPr>
            <a:xfrm rot="0">
              <a:off x="0" y="0"/>
              <a:ext cx="4452025" cy="1081359"/>
              <a:chOff x="0" y="0"/>
              <a:chExt cx="9196043" cy="2233640"/>
            </a:xfrm>
          </p:grpSpPr>
          <p:sp>
            <p:nvSpPr>
              <p:cNvPr name="Freeform 7" id="7"/>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8" id="8"/>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9" id="9"/>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0" id="10"/>
          <p:cNvGrpSpPr/>
          <p:nvPr/>
        </p:nvGrpSpPr>
        <p:grpSpPr>
          <a:xfrm rot="0">
            <a:off x="1028700" y="1028700"/>
            <a:ext cx="4373882" cy="477523"/>
            <a:chOff x="0" y="0"/>
            <a:chExt cx="5831843" cy="636697"/>
          </a:xfrm>
        </p:grpSpPr>
        <p:sp>
          <p:nvSpPr>
            <p:cNvPr name="TextBox 11" id="11"/>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2" id="12"/>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753983"/>
            <a:ext cx="11000644" cy="4563067"/>
            <a:chOff x="0" y="0"/>
            <a:chExt cx="14667526" cy="60840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Personnaliser vos réponses</a:t>
              </a:r>
            </a:p>
          </p:txBody>
        </p:sp>
        <p:sp>
          <p:nvSpPr>
            <p:cNvPr name="TextBox 6" id="6"/>
            <p:cNvSpPr txBox="true"/>
            <p:nvPr/>
          </p:nvSpPr>
          <p:spPr>
            <a:xfrm rot="0">
              <a:off x="0" y="3586548"/>
              <a:ext cx="14667526" cy="24083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Utilisez les informations que vous avez recueillies pour personnaliser vos réponses. Par exemple, si vous savez que l'entreprise valorise l'innovation, vous pouvez parler de vos expériences passées où vous avez innové dans votre travail.</a:t>
              </a:r>
            </a:p>
          </p:txBody>
        </p:sp>
      </p:gr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4412549" cy="2972392"/>
            <a:chOff x="0" y="0"/>
            <a:chExt cx="19216731" cy="3963189"/>
          </a:xfrm>
        </p:grpSpPr>
        <p:sp>
          <p:nvSpPr>
            <p:cNvPr name="TextBox 5" id="5"/>
            <p:cNvSpPr txBox="true"/>
            <p:nvPr/>
          </p:nvSpPr>
          <p:spPr>
            <a:xfrm rot="0">
              <a:off x="0" y="198"/>
              <a:ext cx="19216731"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Poser des questions pertinentes</a:t>
              </a:r>
            </a:p>
          </p:txBody>
        </p:sp>
        <p:sp>
          <p:nvSpPr>
            <p:cNvPr name="TextBox 6" id="6"/>
            <p:cNvSpPr txBox="true"/>
            <p:nvPr/>
          </p:nvSpPr>
          <p:spPr>
            <a:xfrm rot="0">
              <a:off x="0" y="2075248"/>
              <a:ext cx="19216731"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La recherche vous permet également de poser des questions informées. Par exemple, vous pouvez demander comment l'entreprise prévoit de relever un défi spécifique que vous avez identifié.</a:t>
              </a:r>
            </a:p>
          </p:txBody>
        </p:sp>
      </p:gr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2952706" y="4263605"/>
            <a:ext cx="11000644" cy="226695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Outils et ressources pour la recherche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1676" r="0" b="-2167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2926274"/>
            <a:ext cx="8115300" cy="4434419"/>
            <a:chOff x="0" y="0"/>
            <a:chExt cx="10820400" cy="59125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EL HAKIK AMINA</a:t>
              </a:r>
            </a:p>
          </p:txBody>
        </p:sp>
        <p:sp>
          <p:nvSpPr>
            <p:cNvPr name="TextBox 10" id="10"/>
            <p:cNvSpPr txBox="true"/>
            <p:nvPr/>
          </p:nvSpPr>
          <p:spPr>
            <a:xfrm rot="0">
              <a:off x="0" y="1783266"/>
              <a:ext cx="10820400" cy="41291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Je m'appelle El Hakik Amina, et je suis professeure de français et d'anglais à plein temps dans des centres de langues, de recrutement, ainsi qu'en ligne.</a:t>
              </a:r>
            </a:p>
            <a:p>
              <a:pPr algn="l">
                <a:lnSpc>
                  <a:spcPts val="3079"/>
                </a:lnSpc>
              </a:pPr>
            </a:p>
            <a:p>
              <a:pPr algn="l">
                <a:lnSpc>
                  <a:spcPts val="3079"/>
                </a:lnSpc>
              </a:pPr>
            </a:p>
            <a:p>
              <a:pPr algn="l">
                <a:lnSpc>
                  <a:spcPts val="3079"/>
                </a:lnSpc>
              </a:pPr>
            </a:p>
            <a:p>
              <a:pPr algn="l">
                <a:lnSpc>
                  <a:spcPts val="3079"/>
                </a:lnSpc>
              </a:pPr>
            </a:p>
            <a:p>
              <a:pPr algn="l">
                <a:lnSpc>
                  <a:spcPts val="3079"/>
                </a:lnSpc>
              </a:pPr>
            </a:p>
          </p:txBody>
        </p:sp>
      </p:grpSp>
      <p:sp>
        <p:nvSpPr>
          <p:cNvPr name="TextBox 11" id="11"/>
          <p:cNvSpPr txBox="true"/>
          <p:nvPr/>
        </p:nvSpPr>
        <p:spPr>
          <a:xfrm rot="0">
            <a:off x="1199878" y="8705244"/>
            <a:ext cx="2996662" cy="285601"/>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Sites web et réseaux sociaux de l'entreprise</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Commencez par le site web officiel de l'entreprise et ses profils sur les réseaux sociaux pour les informations les plus directes.</a:t>
              </a:r>
            </a:p>
          </p:txBody>
        </p:sp>
      </p:gr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Actualités et articles</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Consultez les actualités récentes et les articles de presse pour des informations à jour sur l'entreprise et son secteur.</a:t>
              </a:r>
            </a:p>
          </p:txBody>
        </p:sp>
      </p:gr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LinkedIn </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Utilisez LinkedIn pour en savoir plus sur les employés actuels, leurs expériences, et l'évolution de l'entreprise.</a:t>
              </a:r>
            </a:p>
          </p:txBody>
        </p:sp>
      </p:gr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1644595"/>
            <a:ext cx="11000644" cy="340042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Préparation des réponses aux questions classiques </a:t>
            </a:r>
          </a:p>
        </p:txBody>
      </p:sp>
    </p:spTree>
  </p:cSld>
  <p:clrMapOvr>
    <a:masterClrMapping/>
  </p:clrMapOvr>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1644595"/>
            <a:ext cx="11000644" cy="340042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Pourquoi est-il important de se préparer aux questions classiques ?</a:t>
            </a:r>
          </a:p>
        </p:txBody>
      </p:sp>
    </p:spTree>
  </p:cSld>
  <p:clrMapOvr>
    <a:masterClrMapping/>
  </p:clrMapOvr>
</p:sld>
</file>

<file path=ppt/slides/slide2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Anticiper les attentes</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Les questions classiques sont posées dans presque tous les entretiens, car elles permettent au recruteur de mieux comprendre votre profil, vos motivations, et votre adéquation avec le poste.</a:t>
              </a:r>
            </a:p>
          </p:txBody>
        </p:sp>
      </p:grpSp>
    </p:spTree>
  </p:cSld>
  <p:clrMapOvr>
    <a:masterClrMapping/>
  </p:clrMapOvr>
</p:sld>
</file>

<file path=ppt/slides/slide2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Réduire le stress</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En vous préparant à l'avance, vous réduisez le stress de l'entretien et pouvez répondre de manière plus fluide et convaincante.</a:t>
              </a:r>
            </a:p>
          </p:txBody>
        </p:sp>
      </p:grpSp>
    </p:spTree>
  </p:cSld>
  <p:clrMapOvr>
    <a:masterClrMapping/>
  </p:clrMapOvr>
</p:sld>
</file>

<file path=ppt/slides/slide2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982583"/>
            <a:ext cx="11000644" cy="4105867"/>
            <a:chOff x="0" y="0"/>
            <a:chExt cx="14667526" cy="54744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Mettre en avant vos points forts</a:t>
              </a:r>
            </a:p>
          </p:txBody>
        </p:sp>
        <p:sp>
          <p:nvSpPr>
            <p:cNvPr name="TextBox 6" id="6"/>
            <p:cNvSpPr txBox="true"/>
            <p:nvPr/>
          </p:nvSpPr>
          <p:spPr>
            <a:xfrm rot="0">
              <a:off x="0" y="35865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Cela vous permet de réfléchir à l'avance aux points forts que vous voulez mettre en avant et de préparer des réponses qui illustrent vos compétences et expériences de manière positive.</a:t>
              </a:r>
            </a:p>
          </p:txBody>
        </p:sp>
      </p:grpSp>
    </p:spTree>
  </p:cSld>
  <p:clrMapOvr>
    <a:masterClrMapping/>
  </p:clrMapOvr>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211332"/>
            <a:ext cx="11000644" cy="226695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Les questions classiques à préparer</a:t>
            </a:r>
          </a:p>
        </p:txBody>
      </p:sp>
    </p:spTree>
  </p:cSld>
  <p:clrMapOvr>
    <a:masterClrMapping/>
  </p:clrMapOvr>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Parlez-moi de vous</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Cette question est souvent la première. Préparez une réponse concise qui résume votre parcours, vos compétences principales, et ce qui vous motive pour le poste.</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sp>
        <p:nvSpPr>
          <p:cNvPr name="TextBox 2" id="2"/>
          <p:cNvSpPr txBox="true"/>
          <p:nvPr/>
        </p:nvSpPr>
        <p:spPr>
          <a:xfrm rot="0">
            <a:off x="1028700" y="2536302"/>
            <a:ext cx="4572513" cy="1323340"/>
          </a:xfrm>
          <a:prstGeom prst="rect">
            <a:avLst/>
          </a:prstGeom>
        </p:spPr>
        <p:txBody>
          <a:bodyPr anchor="t" rtlCol="false" tIns="0" lIns="0" bIns="0" rIns="0">
            <a:spAutoFit/>
          </a:bodyPr>
          <a:lstStyle/>
          <a:p>
            <a:pPr algn="l">
              <a:lnSpc>
                <a:spcPts val="2660"/>
              </a:lnSpc>
            </a:pPr>
            <a:r>
              <a:rPr lang="en-US" sz="1900">
                <a:solidFill>
                  <a:srgbClr val="203850"/>
                </a:solidFill>
                <a:latin typeface="Muli"/>
                <a:ea typeface="Muli"/>
                <a:cs typeface="Muli"/>
                <a:sym typeface="Muli"/>
              </a:rPr>
              <a:t>Il est crucial de bien se renseigner sur l'entreprise : ses valeurs, sa culture, ses produits ou services, et les attentes pour le poste.</a:t>
            </a:r>
          </a:p>
        </p:txBody>
      </p:sp>
      <p:grpSp>
        <p:nvGrpSpPr>
          <p:cNvPr name="Group 3" id="3"/>
          <p:cNvGrpSpPr/>
          <p:nvPr/>
        </p:nvGrpSpPr>
        <p:grpSpPr>
          <a:xfrm rot="0">
            <a:off x="13184896" y="7275001"/>
            <a:ext cx="4358790" cy="1798701"/>
            <a:chOff x="0" y="0"/>
            <a:chExt cx="3219337" cy="1328494"/>
          </a:xfrm>
        </p:grpSpPr>
        <p:sp>
          <p:nvSpPr>
            <p:cNvPr name="Freeform 4" id="4"/>
            <p:cNvSpPr/>
            <p:nvPr/>
          </p:nvSpPr>
          <p:spPr>
            <a:xfrm flipH="false" flipV="false" rot="0">
              <a:off x="0" y="0"/>
              <a:ext cx="3219337" cy="1328494"/>
            </a:xfrm>
            <a:custGeom>
              <a:avLst/>
              <a:gdLst/>
              <a:ahLst/>
              <a:cxnLst/>
              <a:rect r="r" b="b" t="t" l="l"/>
              <a:pathLst>
                <a:path h="1328494" w="3219337">
                  <a:moveTo>
                    <a:pt x="53285" y="0"/>
                  </a:moveTo>
                  <a:lnTo>
                    <a:pt x="3166052" y="0"/>
                  </a:lnTo>
                  <a:cubicBezTo>
                    <a:pt x="3195481" y="0"/>
                    <a:pt x="3219337" y="23856"/>
                    <a:pt x="3219337" y="53285"/>
                  </a:cubicBezTo>
                  <a:lnTo>
                    <a:pt x="3219337" y="1275209"/>
                  </a:lnTo>
                  <a:cubicBezTo>
                    <a:pt x="3219337" y="1304637"/>
                    <a:pt x="3195481" y="1328494"/>
                    <a:pt x="3166052" y="1328494"/>
                  </a:cubicBezTo>
                  <a:lnTo>
                    <a:pt x="53285" y="1328494"/>
                  </a:lnTo>
                  <a:cubicBezTo>
                    <a:pt x="23856" y="1328494"/>
                    <a:pt x="0" y="1304637"/>
                    <a:pt x="0" y="1275209"/>
                  </a:cubicBezTo>
                  <a:lnTo>
                    <a:pt x="0" y="53285"/>
                  </a:lnTo>
                  <a:cubicBezTo>
                    <a:pt x="0" y="23856"/>
                    <a:pt x="23856" y="0"/>
                    <a:pt x="53285" y="0"/>
                  </a:cubicBezTo>
                  <a:close/>
                </a:path>
              </a:pathLst>
            </a:custGeom>
            <a:solidFill>
              <a:srgbClr val="FFFFFF"/>
            </a:solidFill>
            <a:ln cap="rnd">
              <a:noFill/>
              <a:prstDash val="sysDot"/>
              <a:round/>
            </a:ln>
          </p:spPr>
        </p:sp>
        <p:sp>
          <p:nvSpPr>
            <p:cNvPr name="TextBox 5" id="5"/>
            <p:cNvSpPr txBox="true"/>
            <p:nvPr/>
          </p:nvSpPr>
          <p:spPr>
            <a:xfrm>
              <a:off x="0" y="-19050"/>
              <a:ext cx="3219337" cy="1347544"/>
            </a:xfrm>
            <a:prstGeom prst="rect">
              <a:avLst/>
            </a:prstGeom>
          </p:spPr>
          <p:txBody>
            <a:bodyPr anchor="ctr" rtlCol="false" tIns="254000" lIns="254000" bIns="254000" rIns="254000"/>
            <a:lstStyle/>
            <a:p>
              <a:pPr algn="l">
                <a:lnSpc>
                  <a:spcPts val="2240"/>
                </a:lnSpc>
              </a:pPr>
              <a:r>
                <a:rPr lang="en-US" sz="1600">
                  <a:solidFill>
                    <a:srgbClr val="203850"/>
                  </a:solidFill>
                  <a:latin typeface="Muli Semi-Bold"/>
                  <a:ea typeface="Muli Semi-Bold"/>
                  <a:cs typeface="Muli Semi-Bold"/>
                  <a:sym typeface="Muli Semi-Bold"/>
                </a:rPr>
                <a:t>Préparez des réponses aux questions fréquentes comme 'Parlez-moi de vous', 'Pourquoi voulez-vous ce poste ?' et 'Quelles sont vos forces et vos faiblesses ?'.</a:t>
              </a:r>
            </a:p>
          </p:txBody>
        </p:sp>
      </p:grpSp>
      <p:grpSp>
        <p:nvGrpSpPr>
          <p:cNvPr name="Group 6" id="6"/>
          <p:cNvGrpSpPr/>
          <p:nvPr/>
        </p:nvGrpSpPr>
        <p:grpSpPr>
          <a:xfrm rot="0">
            <a:off x="6455745" y="4341137"/>
            <a:ext cx="3523234" cy="1500320"/>
            <a:chOff x="0" y="0"/>
            <a:chExt cx="812800" cy="346119"/>
          </a:xfrm>
        </p:grpSpPr>
        <p:sp>
          <p:nvSpPr>
            <p:cNvPr name="Freeform 7" id="7"/>
            <p:cNvSpPr/>
            <p:nvPr/>
          </p:nvSpPr>
          <p:spPr>
            <a:xfrm flipH="false" flipV="false" rot="0">
              <a:off x="0" y="0"/>
              <a:ext cx="812800" cy="346119"/>
            </a:xfrm>
            <a:custGeom>
              <a:avLst/>
              <a:gdLst/>
              <a:ahLst/>
              <a:cxnLst/>
              <a:rect r="r" b="b" t="t" l="l"/>
              <a:pathLst>
                <a:path h="346119" w="812800">
                  <a:moveTo>
                    <a:pt x="0" y="0"/>
                  </a:moveTo>
                  <a:lnTo>
                    <a:pt x="812800" y="0"/>
                  </a:lnTo>
                  <a:lnTo>
                    <a:pt x="812800" y="346119"/>
                  </a:lnTo>
                  <a:lnTo>
                    <a:pt x="0" y="346119"/>
                  </a:lnTo>
                  <a:close/>
                </a:path>
              </a:pathLst>
            </a:custGeom>
            <a:solidFill>
              <a:srgbClr val="3DB6D6"/>
            </a:solidFill>
          </p:spPr>
        </p:sp>
        <p:sp>
          <p:nvSpPr>
            <p:cNvPr name="TextBox 8" id="8"/>
            <p:cNvSpPr txBox="true"/>
            <p:nvPr/>
          </p:nvSpPr>
          <p:spPr>
            <a:xfrm>
              <a:off x="0" y="-38100"/>
              <a:ext cx="812800" cy="384219"/>
            </a:xfrm>
            <a:prstGeom prst="rect">
              <a:avLst/>
            </a:prstGeom>
          </p:spPr>
          <p:txBody>
            <a:bodyPr anchor="ctr" rtlCol="false" tIns="254000" lIns="254000" bIns="254000" rIns="254000"/>
            <a:lstStyle/>
            <a:p>
              <a:pPr algn="ctr">
                <a:lnSpc>
                  <a:spcPts val="3499"/>
                </a:lnSpc>
              </a:pPr>
              <a:r>
                <a:rPr lang="en-US" sz="2499">
                  <a:solidFill>
                    <a:srgbClr val="FFFFFF"/>
                  </a:solidFill>
                  <a:latin typeface="Muli Semi-Bold"/>
                  <a:ea typeface="Muli Semi-Bold"/>
                  <a:cs typeface="Muli Semi-Bold"/>
                  <a:sym typeface="Muli Semi-Bold"/>
                </a:rPr>
                <a:t>Comment passer un entretien RH</a:t>
              </a:r>
            </a:p>
          </p:txBody>
        </p:sp>
      </p:grpSp>
      <p:grpSp>
        <p:nvGrpSpPr>
          <p:cNvPr name="Group 9" id="9"/>
          <p:cNvGrpSpPr/>
          <p:nvPr/>
        </p:nvGrpSpPr>
        <p:grpSpPr>
          <a:xfrm rot="0">
            <a:off x="3690896" y="4546135"/>
            <a:ext cx="1742542" cy="1090322"/>
            <a:chOff x="0" y="0"/>
            <a:chExt cx="851072" cy="532522"/>
          </a:xfrm>
        </p:grpSpPr>
        <p:sp>
          <p:nvSpPr>
            <p:cNvPr name="Freeform 10" id="10"/>
            <p:cNvSpPr/>
            <p:nvPr/>
          </p:nvSpPr>
          <p:spPr>
            <a:xfrm flipH="false" flipV="false" rot="0">
              <a:off x="0" y="0"/>
              <a:ext cx="851072" cy="532522"/>
            </a:xfrm>
            <a:custGeom>
              <a:avLst/>
              <a:gdLst/>
              <a:ahLst/>
              <a:cxnLst/>
              <a:rect r="r" b="b" t="t" l="l"/>
              <a:pathLst>
                <a:path h="532522" w="851072">
                  <a:moveTo>
                    <a:pt x="0" y="0"/>
                  </a:moveTo>
                  <a:lnTo>
                    <a:pt x="851072" y="0"/>
                  </a:lnTo>
                  <a:lnTo>
                    <a:pt x="851072" y="532522"/>
                  </a:lnTo>
                  <a:lnTo>
                    <a:pt x="0" y="532522"/>
                  </a:lnTo>
                  <a:close/>
                </a:path>
              </a:pathLst>
            </a:custGeom>
            <a:solidFill>
              <a:srgbClr val="203850"/>
            </a:solidFill>
          </p:spPr>
        </p:sp>
        <p:sp>
          <p:nvSpPr>
            <p:cNvPr name="TextBox 11" id="11"/>
            <p:cNvSpPr txBox="true"/>
            <p:nvPr/>
          </p:nvSpPr>
          <p:spPr>
            <a:xfrm>
              <a:off x="0" y="-28575"/>
              <a:ext cx="851072" cy="561097"/>
            </a:xfrm>
            <a:prstGeom prst="rect">
              <a:avLst/>
            </a:prstGeom>
          </p:spPr>
          <p:txBody>
            <a:bodyPr anchor="ctr" rtlCol="false" tIns="254000" lIns="254000" bIns="254000" rIns="254000"/>
            <a:lstStyle/>
            <a:p>
              <a:pPr algn="ctr">
                <a:lnSpc>
                  <a:spcPts val="2100"/>
                </a:lnSpc>
              </a:pPr>
              <a:r>
                <a:rPr lang="en-US" sz="1500">
                  <a:solidFill>
                    <a:srgbClr val="FFFFFF"/>
                  </a:solidFill>
                  <a:latin typeface="Muli Semi-Bold"/>
                  <a:ea typeface="Muli Semi-Bold"/>
                  <a:cs typeface="Muli Semi-Bold"/>
                  <a:sym typeface="Muli Semi-Bold"/>
                </a:rPr>
                <a:t>Conseil</a:t>
              </a:r>
            </a:p>
          </p:txBody>
        </p:sp>
      </p:grpSp>
      <p:grpSp>
        <p:nvGrpSpPr>
          <p:cNvPr name="Group 12" id="12"/>
          <p:cNvGrpSpPr/>
          <p:nvPr/>
        </p:nvGrpSpPr>
        <p:grpSpPr>
          <a:xfrm rot="0">
            <a:off x="7249721" y="2633699"/>
            <a:ext cx="1935282" cy="1090322"/>
            <a:chOff x="0" y="0"/>
            <a:chExt cx="945208" cy="532522"/>
          </a:xfrm>
        </p:grpSpPr>
        <p:sp>
          <p:nvSpPr>
            <p:cNvPr name="Freeform 13" id="13"/>
            <p:cNvSpPr/>
            <p:nvPr/>
          </p:nvSpPr>
          <p:spPr>
            <a:xfrm flipH="false" flipV="false" rot="0">
              <a:off x="0" y="0"/>
              <a:ext cx="945208" cy="532522"/>
            </a:xfrm>
            <a:custGeom>
              <a:avLst/>
              <a:gdLst/>
              <a:ahLst/>
              <a:cxnLst/>
              <a:rect r="r" b="b" t="t" l="l"/>
              <a:pathLst>
                <a:path h="532522" w="945208">
                  <a:moveTo>
                    <a:pt x="0" y="0"/>
                  </a:moveTo>
                  <a:lnTo>
                    <a:pt x="945208" y="0"/>
                  </a:lnTo>
                  <a:lnTo>
                    <a:pt x="945208" y="532522"/>
                  </a:lnTo>
                  <a:lnTo>
                    <a:pt x="0" y="532522"/>
                  </a:lnTo>
                  <a:close/>
                </a:path>
              </a:pathLst>
            </a:custGeom>
            <a:solidFill>
              <a:srgbClr val="203850"/>
            </a:solidFill>
          </p:spPr>
        </p:sp>
        <p:sp>
          <p:nvSpPr>
            <p:cNvPr name="TextBox 14" id="14"/>
            <p:cNvSpPr txBox="true"/>
            <p:nvPr/>
          </p:nvSpPr>
          <p:spPr>
            <a:xfrm>
              <a:off x="0" y="-28575"/>
              <a:ext cx="945208" cy="561097"/>
            </a:xfrm>
            <a:prstGeom prst="rect">
              <a:avLst/>
            </a:prstGeom>
          </p:spPr>
          <p:txBody>
            <a:bodyPr anchor="ctr" rtlCol="false" tIns="254000" lIns="254000" bIns="254000" rIns="254000"/>
            <a:lstStyle/>
            <a:p>
              <a:pPr algn="ctr">
                <a:lnSpc>
                  <a:spcPts val="2100"/>
                </a:lnSpc>
              </a:pPr>
              <a:r>
                <a:rPr lang="en-US" sz="1500">
                  <a:solidFill>
                    <a:srgbClr val="FFFFFF"/>
                  </a:solidFill>
                  <a:latin typeface="Muli Semi-Bold"/>
                  <a:ea typeface="Muli Semi-Bold"/>
                  <a:cs typeface="Muli Semi-Bold"/>
                  <a:sym typeface="Muli Semi-Bold"/>
                </a:rPr>
                <a:t>Pendant l'entretien</a:t>
              </a:r>
            </a:p>
          </p:txBody>
        </p:sp>
      </p:grpSp>
      <p:grpSp>
        <p:nvGrpSpPr>
          <p:cNvPr name="Group 15" id="15"/>
          <p:cNvGrpSpPr/>
          <p:nvPr/>
        </p:nvGrpSpPr>
        <p:grpSpPr>
          <a:xfrm rot="0">
            <a:off x="7224698" y="6531913"/>
            <a:ext cx="1985329" cy="1090322"/>
            <a:chOff x="0" y="0"/>
            <a:chExt cx="969651" cy="532522"/>
          </a:xfrm>
        </p:grpSpPr>
        <p:sp>
          <p:nvSpPr>
            <p:cNvPr name="Freeform 16" id="16"/>
            <p:cNvSpPr/>
            <p:nvPr/>
          </p:nvSpPr>
          <p:spPr>
            <a:xfrm flipH="false" flipV="false" rot="0">
              <a:off x="0" y="0"/>
              <a:ext cx="969651" cy="532522"/>
            </a:xfrm>
            <a:custGeom>
              <a:avLst/>
              <a:gdLst/>
              <a:ahLst/>
              <a:cxnLst/>
              <a:rect r="r" b="b" t="t" l="l"/>
              <a:pathLst>
                <a:path h="532522" w="969651">
                  <a:moveTo>
                    <a:pt x="0" y="0"/>
                  </a:moveTo>
                  <a:lnTo>
                    <a:pt x="969651" y="0"/>
                  </a:lnTo>
                  <a:lnTo>
                    <a:pt x="969651" y="532522"/>
                  </a:lnTo>
                  <a:lnTo>
                    <a:pt x="0" y="532522"/>
                  </a:lnTo>
                  <a:close/>
                </a:path>
              </a:pathLst>
            </a:custGeom>
            <a:solidFill>
              <a:srgbClr val="203850"/>
            </a:solidFill>
          </p:spPr>
        </p:sp>
        <p:sp>
          <p:nvSpPr>
            <p:cNvPr name="TextBox 17" id="17"/>
            <p:cNvSpPr txBox="true"/>
            <p:nvPr/>
          </p:nvSpPr>
          <p:spPr>
            <a:xfrm>
              <a:off x="0" y="-28575"/>
              <a:ext cx="969651" cy="561097"/>
            </a:xfrm>
            <a:prstGeom prst="rect">
              <a:avLst/>
            </a:prstGeom>
          </p:spPr>
          <p:txBody>
            <a:bodyPr anchor="ctr" rtlCol="false" tIns="254000" lIns="254000" bIns="254000" rIns="254000"/>
            <a:lstStyle/>
            <a:p>
              <a:pPr algn="ctr">
                <a:lnSpc>
                  <a:spcPts val="2100"/>
                </a:lnSpc>
              </a:pPr>
              <a:r>
                <a:rPr lang="en-US" sz="1500">
                  <a:solidFill>
                    <a:srgbClr val="FFFFFF"/>
                  </a:solidFill>
                  <a:latin typeface="Muli Semi-Bold"/>
                  <a:ea typeface="Muli Semi-Bold"/>
                  <a:cs typeface="Muli Semi-Bold"/>
                  <a:sym typeface="Muli Semi-Bold"/>
                </a:rPr>
                <a:t>Avant l'entretien</a:t>
              </a:r>
            </a:p>
          </p:txBody>
        </p:sp>
      </p:grpSp>
      <p:grpSp>
        <p:nvGrpSpPr>
          <p:cNvPr name="Group 18" id="18"/>
          <p:cNvGrpSpPr/>
          <p:nvPr/>
        </p:nvGrpSpPr>
        <p:grpSpPr>
          <a:xfrm rot="0">
            <a:off x="11059734" y="4546135"/>
            <a:ext cx="1742542" cy="1090322"/>
            <a:chOff x="0" y="0"/>
            <a:chExt cx="851072" cy="532522"/>
          </a:xfrm>
        </p:grpSpPr>
        <p:sp>
          <p:nvSpPr>
            <p:cNvPr name="Freeform 19" id="19"/>
            <p:cNvSpPr/>
            <p:nvPr/>
          </p:nvSpPr>
          <p:spPr>
            <a:xfrm flipH="false" flipV="false" rot="0">
              <a:off x="0" y="0"/>
              <a:ext cx="851072" cy="532522"/>
            </a:xfrm>
            <a:custGeom>
              <a:avLst/>
              <a:gdLst/>
              <a:ahLst/>
              <a:cxnLst/>
              <a:rect r="r" b="b" t="t" l="l"/>
              <a:pathLst>
                <a:path h="532522" w="851072">
                  <a:moveTo>
                    <a:pt x="0" y="0"/>
                  </a:moveTo>
                  <a:lnTo>
                    <a:pt x="851072" y="0"/>
                  </a:lnTo>
                  <a:lnTo>
                    <a:pt x="851072" y="532522"/>
                  </a:lnTo>
                  <a:lnTo>
                    <a:pt x="0" y="532522"/>
                  </a:lnTo>
                  <a:close/>
                </a:path>
              </a:pathLst>
            </a:custGeom>
            <a:solidFill>
              <a:srgbClr val="203850"/>
            </a:solidFill>
          </p:spPr>
        </p:sp>
        <p:sp>
          <p:nvSpPr>
            <p:cNvPr name="TextBox 20" id="20"/>
            <p:cNvSpPr txBox="true"/>
            <p:nvPr/>
          </p:nvSpPr>
          <p:spPr>
            <a:xfrm>
              <a:off x="0" y="-28575"/>
              <a:ext cx="851072" cy="561097"/>
            </a:xfrm>
            <a:prstGeom prst="rect">
              <a:avLst/>
            </a:prstGeom>
          </p:spPr>
          <p:txBody>
            <a:bodyPr anchor="ctr" rtlCol="false" tIns="254000" lIns="254000" bIns="254000" rIns="254000"/>
            <a:lstStyle/>
            <a:p>
              <a:pPr algn="ctr">
                <a:lnSpc>
                  <a:spcPts val="2100"/>
                </a:lnSpc>
              </a:pPr>
              <a:r>
                <a:rPr lang="en-US" sz="1500">
                  <a:solidFill>
                    <a:srgbClr val="FFFFFF"/>
                  </a:solidFill>
                  <a:latin typeface="Muli Semi-Bold"/>
                  <a:ea typeface="Muli Semi-Bold"/>
                  <a:cs typeface="Muli Semi-Bold"/>
                  <a:sym typeface="Muli Semi-Bold"/>
                </a:rPr>
                <a:t>Après l'entretien</a:t>
              </a:r>
            </a:p>
          </p:txBody>
        </p:sp>
      </p:grpSp>
      <p:sp>
        <p:nvSpPr>
          <p:cNvPr name="AutoShape 21" id="21"/>
          <p:cNvSpPr/>
          <p:nvPr/>
        </p:nvSpPr>
        <p:spPr>
          <a:xfrm>
            <a:off x="9978979" y="5091296"/>
            <a:ext cx="1080755" cy="0"/>
          </a:xfrm>
          <a:prstGeom prst="line">
            <a:avLst/>
          </a:prstGeom>
          <a:ln cap="rnd" w="28575">
            <a:solidFill>
              <a:srgbClr val="203850"/>
            </a:solidFill>
            <a:prstDash val="solid"/>
            <a:headEnd type="none" len="sm" w="sm"/>
            <a:tailEnd type="triangle" len="med" w="lg"/>
          </a:ln>
        </p:spPr>
      </p:sp>
      <p:sp>
        <p:nvSpPr>
          <p:cNvPr name="AutoShape 22" id="22"/>
          <p:cNvSpPr/>
          <p:nvPr/>
        </p:nvSpPr>
        <p:spPr>
          <a:xfrm flipH="true">
            <a:off x="5433438" y="5091296"/>
            <a:ext cx="1022308" cy="0"/>
          </a:xfrm>
          <a:prstGeom prst="line">
            <a:avLst/>
          </a:prstGeom>
          <a:ln cap="rnd" w="28575">
            <a:solidFill>
              <a:srgbClr val="203850"/>
            </a:solidFill>
            <a:prstDash val="solid"/>
            <a:headEnd type="none" len="sm" w="sm"/>
            <a:tailEnd type="triangle" len="med" w="lg"/>
          </a:ln>
        </p:spPr>
      </p:sp>
      <p:sp>
        <p:nvSpPr>
          <p:cNvPr name="AutoShape 23" id="23"/>
          <p:cNvSpPr/>
          <p:nvPr/>
        </p:nvSpPr>
        <p:spPr>
          <a:xfrm flipH="true" flipV="true">
            <a:off x="8217362" y="3724021"/>
            <a:ext cx="0" cy="617116"/>
          </a:xfrm>
          <a:prstGeom prst="line">
            <a:avLst/>
          </a:prstGeom>
          <a:ln cap="rnd" w="28575">
            <a:solidFill>
              <a:srgbClr val="203850"/>
            </a:solidFill>
            <a:prstDash val="solid"/>
            <a:headEnd type="none" len="sm" w="sm"/>
            <a:tailEnd type="triangle" len="med" w="lg"/>
          </a:ln>
        </p:spPr>
      </p:sp>
      <p:sp>
        <p:nvSpPr>
          <p:cNvPr name="AutoShape 24" id="24"/>
          <p:cNvSpPr/>
          <p:nvPr/>
        </p:nvSpPr>
        <p:spPr>
          <a:xfrm flipH="true">
            <a:off x="8217362" y="5841456"/>
            <a:ext cx="0" cy="690457"/>
          </a:xfrm>
          <a:prstGeom prst="line">
            <a:avLst/>
          </a:prstGeom>
          <a:ln cap="rnd" w="28575">
            <a:solidFill>
              <a:srgbClr val="203850"/>
            </a:solidFill>
            <a:prstDash val="solid"/>
            <a:headEnd type="none" len="sm" w="sm"/>
            <a:tailEnd type="triangle" len="med" w="lg"/>
          </a:ln>
        </p:spPr>
      </p:sp>
      <p:grpSp>
        <p:nvGrpSpPr>
          <p:cNvPr name="Group 25" id="25"/>
          <p:cNvGrpSpPr/>
          <p:nvPr/>
        </p:nvGrpSpPr>
        <p:grpSpPr>
          <a:xfrm rot="0">
            <a:off x="7081233" y="1144570"/>
            <a:ext cx="2272258" cy="895485"/>
            <a:chOff x="0" y="0"/>
            <a:chExt cx="1109790" cy="437362"/>
          </a:xfrm>
        </p:grpSpPr>
        <p:sp>
          <p:nvSpPr>
            <p:cNvPr name="Freeform 26" id="26"/>
            <p:cNvSpPr/>
            <p:nvPr/>
          </p:nvSpPr>
          <p:spPr>
            <a:xfrm flipH="false" flipV="false" rot="0">
              <a:off x="0" y="0"/>
              <a:ext cx="1109790" cy="437362"/>
            </a:xfrm>
            <a:custGeom>
              <a:avLst/>
              <a:gdLst/>
              <a:ahLst/>
              <a:cxnLst/>
              <a:rect r="r" b="b" t="t" l="l"/>
              <a:pathLst>
                <a:path h="437362" w="1109790">
                  <a:moveTo>
                    <a:pt x="0" y="0"/>
                  </a:moveTo>
                  <a:lnTo>
                    <a:pt x="1109790" y="0"/>
                  </a:lnTo>
                  <a:lnTo>
                    <a:pt x="1109790" y="437362"/>
                  </a:lnTo>
                  <a:lnTo>
                    <a:pt x="0" y="437362"/>
                  </a:lnTo>
                  <a:close/>
                </a:path>
              </a:pathLst>
            </a:custGeom>
            <a:solidFill>
              <a:srgbClr val="B8EAF6"/>
            </a:solidFill>
          </p:spPr>
        </p:sp>
        <p:sp>
          <p:nvSpPr>
            <p:cNvPr name="TextBox 27" id="27"/>
            <p:cNvSpPr txBox="true"/>
            <p:nvPr/>
          </p:nvSpPr>
          <p:spPr>
            <a:xfrm>
              <a:off x="0" y="-28575"/>
              <a:ext cx="1109790" cy="465937"/>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Première impression</a:t>
              </a:r>
            </a:p>
          </p:txBody>
        </p:sp>
      </p:grpSp>
      <p:grpSp>
        <p:nvGrpSpPr>
          <p:cNvPr name="Group 28" id="28"/>
          <p:cNvGrpSpPr/>
          <p:nvPr/>
        </p:nvGrpSpPr>
        <p:grpSpPr>
          <a:xfrm rot="0">
            <a:off x="9923605" y="2731118"/>
            <a:ext cx="2272258" cy="948690"/>
            <a:chOff x="0" y="0"/>
            <a:chExt cx="1109790" cy="463348"/>
          </a:xfrm>
        </p:grpSpPr>
        <p:sp>
          <p:nvSpPr>
            <p:cNvPr name="Freeform 29" id="29"/>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B8EAF6"/>
            </a:solidFill>
          </p:spPr>
        </p:sp>
        <p:sp>
          <p:nvSpPr>
            <p:cNvPr name="TextBox 30" id="30"/>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Recherche sur l'entreprise </a:t>
              </a:r>
            </a:p>
          </p:txBody>
        </p:sp>
      </p:grpSp>
      <p:sp>
        <p:nvSpPr>
          <p:cNvPr name="AutoShape 31" id="31"/>
          <p:cNvSpPr/>
          <p:nvPr/>
        </p:nvSpPr>
        <p:spPr>
          <a:xfrm>
            <a:off x="9185003" y="3178860"/>
            <a:ext cx="738601" cy="26603"/>
          </a:xfrm>
          <a:prstGeom prst="line">
            <a:avLst/>
          </a:prstGeom>
          <a:ln cap="rnd" w="28575">
            <a:solidFill>
              <a:srgbClr val="203850"/>
            </a:solidFill>
            <a:prstDash val="solid"/>
            <a:headEnd type="none" len="sm" w="sm"/>
            <a:tailEnd type="triangle" len="med" w="lg"/>
          </a:ln>
        </p:spPr>
      </p:sp>
      <p:grpSp>
        <p:nvGrpSpPr>
          <p:cNvPr name="Group 32" id="32"/>
          <p:cNvGrpSpPr/>
          <p:nvPr/>
        </p:nvGrpSpPr>
        <p:grpSpPr>
          <a:xfrm rot="0">
            <a:off x="12787232" y="2731118"/>
            <a:ext cx="2272258" cy="948690"/>
            <a:chOff x="0" y="0"/>
            <a:chExt cx="1109790" cy="463348"/>
          </a:xfrm>
        </p:grpSpPr>
        <p:sp>
          <p:nvSpPr>
            <p:cNvPr name="Freeform 33" id="33"/>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FFFFFF"/>
            </a:solidFill>
          </p:spPr>
        </p:sp>
        <p:sp>
          <p:nvSpPr>
            <p:cNvPr name="TextBox 34" id="34"/>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Réponses aux questions</a:t>
              </a:r>
            </a:p>
          </p:txBody>
        </p:sp>
      </p:grpSp>
      <p:grpSp>
        <p:nvGrpSpPr>
          <p:cNvPr name="Group 35" id="35"/>
          <p:cNvGrpSpPr/>
          <p:nvPr/>
        </p:nvGrpSpPr>
        <p:grpSpPr>
          <a:xfrm rot="-10800000">
            <a:off x="11174861" y="-8399340"/>
            <a:ext cx="11774709" cy="10962254"/>
            <a:chOff x="0" y="0"/>
            <a:chExt cx="6350000" cy="5911850"/>
          </a:xfrm>
        </p:grpSpPr>
        <p:sp>
          <p:nvSpPr>
            <p:cNvPr name="Freeform 36" id="36"/>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sp>
      </p:grpSp>
      <p:grpSp>
        <p:nvGrpSpPr>
          <p:cNvPr name="Group 37" id="37"/>
          <p:cNvGrpSpPr/>
          <p:nvPr/>
        </p:nvGrpSpPr>
        <p:grpSpPr>
          <a:xfrm rot="0">
            <a:off x="9923605" y="1441392"/>
            <a:ext cx="2272258" cy="948690"/>
            <a:chOff x="0" y="0"/>
            <a:chExt cx="1109790" cy="463348"/>
          </a:xfrm>
        </p:grpSpPr>
        <p:sp>
          <p:nvSpPr>
            <p:cNvPr name="Freeform 38" id="38"/>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FFFFFF"/>
            </a:solidFill>
          </p:spPr>
        </p:sp>
        <p:sp>
          <p:nvSpPr>
            <p:cNvPr name="TextBox 39" id="39"/>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Communication non verbale</a:t>
              </a:r>
            </a:p>
          </p:txBody>
        </p:sp>
      </p:grpSp>
      <p:grpSp>
        <p:nvGrpSpPr>
          <p:cNvPr name="Group 40" id="40"/>
          <p:cNvGrpSpPr/>
          <p:nvPr/>
        </p:nvGrpSpPr>
        <p:grpSpPr>
          <a:xfrm rot="0">
            <a:off x="4183487" y="6643616"/>
            <a:ext cx="2272258" cy="948690"/>
            <a:chOff x="0" y="0"/>
            <a:chExt cx="1109790" cy="463348"/>
          </a:xfrm>
        </p:grpSpPr>
        <p:sp>
          <p:nvSpPr>
            <p:cNvPr name="Freeform 41" id="41"/>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B8EAF6"/>
            </a:solidFill>
          </p:spPr>
        </p:sp>
        <p:sp>
          <p:nvSpPr>
            <p:cNvPr name="TextBox 42" id="42"/>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Recherche sur l'entreprise </a:t>
              </a:r>
            </a:p>
          </p:txBody>
        </p:sp>
      </p:grpSp>
      <p:sp>
        <p:nvSpPr>
          <p:cNvPr name="AutoShape 43" id="43"/>
          <p:cNvSpPr/>
          <p:nvPr/>
        </p:nvSpPr>
        <p:spPr>
          <a:xfrm flipH="true">
            <a:off x="6455745" y="7077074"/>
            <a:ext cx="768953" cy="40887"/>
          </a:xfrm>
          <a:prstGeom prst="line">
            <a:avLst/>
          </a:prstGeom>
          <a:ln cap="rnd" w="28575">
            <a:solidFill>
              <a:srgbClr val="203850"/>
            </a:solidFill>
            <a:prstDash val="solid"/>
            <a:headEnd type="none" len="sm" w="sm"/>
            <a:tailEnd type="triangle" len="med" w="lg"/>
          </a:ln>
        </p:spPr>
      </p:sp>
      <p:grpSp>
        <p:nvGrpSpPr>
          <p:cNvPr name="Group 44" id="44"/>
          <p:cNvGrpSpPr/>
          <p:nvPr/>
        </p:nvGrpSpPr>
        <p:grpSpPr>
          <a:xfrm rot="0">
            <a:off x="7081233" y="8362815"/>
            <a:ext cx="2272258" cy="1215390"/>
            <a:chOff x="0" y="0"/>
            <a:chExt cx="1109790" cy="593606"/>
          </a:xfrm>
        </p:grpSpPr>
        <p:sp>
          <p:nvSpPr>
            <p:cNvPr name="Freeform 45" id="45"/>
            <p:cNvSpPr/>
            <p:nvPr/>
          </p:nvSpPr>
          <p:spPr>
            <a:xfrm flipH="false" flipV="false" rot="0">
              <a:off x="0" y="0"/>
              <a:ext cx="1109790" cy="593606"/>
            </a:xfrm>
            <a:custGeom>
              <a:avLst/>
              <a:gdLst/>
              <a:ahLst/>
              <a:cxnLst/>
              <a:rect r="r" b="b" t="t" l="l"/>
              <a:pathLst>
                <a:path h="593606" w="1109790">
                  <a:moveTo>
                    <a:pt x="0" y="0"/>
                  </a:moveTo>
                  <a:lnTo>
                    <a:pt x="1109790" y="0"/>
                  </a:lnTo>
                  <a:lnTo>
                    <a:pt x="1109790" y="593606"/>
                  </a:lnTo>
                  <a:lnTo>
                    <a:pt x="0" y="593606"/>
                  </a:lnTo>
                  <a:close/>
                </a:path>
              </a:pathLst>
            </a:custGeom>
            <a:solidFill>
              <a:srgbClr val="B8EAF6"/>
            </a:solidFill>
          </p:spPr>
        </p:sp>
        <p:sp>
          <p:nvSpPr>
            <p:cNvPr name="TextBox 46" id="46"/>
            <p:cNvSpPr txBox="true"/>
            <p:nvPr/>
          </p:nvSpPr>
          <p:spPr>
            <a:xfrm>
              <a:off x="0" y="-28575"/>
              <a:ext cx="1109790" cy="622181"/>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Préparation des réponses aux questions classiques</a:t>
              </a:r>
            </a:p>
          </p:txBody>
        </p:sp>
      </p:grpSp>
      <p:sp>
        <p:nvSpPr>
          <p:cNvPr name="AutoShape 47" id="47"/>
          <p:cNvSpPr/>
          <p:nvPr/>
        </p:nvSpPr>
        <p:spPr>
          <a:xfrm>
            <a:off x="8217362" y="7622235"/>
            <a:ext cx="0" cy="740580"/>
          </a:xfrm>
          <a:prstGeom prst="line">
            <a:avLst/>
          </a:prstGeom>
          <a:ln cap="rnd" w="28575">
            <a:solidFill>
              <a:srgbClr val="203850"/>
            </a:solidFill>
            <a:prstDash val="solid"/>
            <a:headEnd type="none" len="sm" w="sm"/>
            <a:tailEnd type="triangle" len="med" w="lg"/>
          </a:ln>
        </p:spPr>
      </p:sp>
      <p:grpSp>
        <p:nvGrpSpPr>
          <p:cNvPr name="Group 48" id="48"/>
          <p:cNvGrpSpPr/>
          <p:nvPr/>
        </p:nvGrpSpPr>
        <p:grpSpPr>
          <a:xfrm rot="0">
            <a:off x="1288466" y="6636474"/>
            <a:ext cx="2272258" cy="948690"/>
            <a:chOff x="0" y="0"/>
            <a:chExt cx="1109790" cy="463348"/>
          </a:xfrm>
        </p:grpSpPr>
        <p:sp>
          <p:nvSpPr>
            <p:cNvPr name="Freeform 49" id="49"/>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FFFFFF"/>
            </a:solidFill>
          </p:spPr>
        </p:sp>
        <p:sp>
          <p:nvSpPr>
            <p:cNvPr name="TextBox 50" id="50"/>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Questions du candidat</a:t>
              </a:r>
            </a:p>
          </p:txBody>
        </p:sp>
      </p:grpSp>
      <p:grpSp>
        <p:nvGrpSpPr>
          <p:cNvPr name="Group 51" id="51"/>
          <p:cNvGrpSpPr/>
          <p:nvPr/>
        </p:nvGrpSpPr>
        <p:grpSpPr>
          <a:xfrm rot="0">
            <a:off x="4183487" y="7976175"/>
            <a:ext cx="2272258" cy="948690"/>
            <a:chOff x="0" y="0"/>
            <a:chExt cx="1109790" cy="463348"/>
          </a:xfrm>
        </p:grpSpPr>
        <p:sp>
          <p:nvSpPr>
            <p:cNvPr name="Freeform 52" id="52"/>
            <p:cNvSpPr/>
            <p:nvPr/>
          </p:nvSpPr>
          <p:spPr>
            <a:xfrm flipH="false" flipV="false" rot="0">
              <a:off x="0" y="0"/>
              <a:ext cx="1109790" cy="463348"/>
            </a:xfrm>
            <a:custGeom>
              <a:avLst/>
              <a:gdLst/>
              <a:ahLst/>
              <a:cxnLst/>
              <a:rect r="r" b="b" t="t" l="l"/>
              <a:pathLst>
                <a:path h="463348" w="1109790">
                  <a:moveTo>
                    <a:pt x="0" y="0"/>
                  </a:moveTo>
                  <a:lnTo>
                    <a:pt x="1109790" y="0"/>
                  </a:lnTo>
                  <a:lnTo>
                    <a:pt x="1109790" y="463348"/>
                  </a:lnTo>
                  <a:lnTo>
                    <a:pt x="0" y="463348"/>
                  </a:lnTo>
                  <a:close/>
                </a:path>
              </a:pathLst>
            </a:custGeom>
            <a:solidFill>
              <a:srgbClr val="FFFFFF"/>
            </a:solidFill>
          </p:spPr>
        </p:sp>
        <p:sp>
          <p:nvSpPr>
            <p:cNvPr name="TextBox 53" id="53"/>
            <p:cNvSpPr txBox="true"/>
            <p:nvPr/>
          </p:nvSpPr>
          <p:spPr>
            <a:xfrm>
              <a:off x="0" y="-28575"/>
              <a:ext cx="1109790" cy="491923"/>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réparation des questions à poser</a:t>
              </a:r>
            </a:p>
          </p:txBody>
        </p:sp>
      </p:grpSp>
      <p:sp>
        <p:nvSpPr>
          <p:cNvPr name="AutoShape 54" id="54"/>
          <p:cNvSpPr/>
          <p:nvPr/>
        </p:nvSpPr>
        <p:spPr>
          <a:xfrm flipH="true" flipV="true">
            <a:off x="3560724" y="7110819"/>
            <a:ext cx="622762" cy="7142"/>
          </a:xfrm>
          <a:prstGeom prst="line">
            <a:avLst/>
          </a:prstGeom>
          <a:ln cap="rnd" w="28575">
            <a:solidFill>
              <a:srgbClr val="203850"/>
            </a:solidFill>
            <a:prstDash val="solid"/>
            <a:headEnd type="none" len="sm" w="sm"/>
            <a:tailEnd type="triangle" len="med" w="lg"/>
          </a:ln>
        </p:spPr>
      </p:sp>
      <p:sp>
        <p:nvSpPr>
          <p:cNvPr name="AutoShape 55" id="55"/>
          <p:cNvSpPr/>
          <p:nvPr/>
        </p:nvSpPr>
        <p:spPr>
          <a:xfrm flipH="true">
            <a:off x="5319616" y="7592306"/>
            <a:ext cx="0" cy="383869"/>
          </a:xfrm>
          <a:prstGeom prst="line">
            <a:avLst/>
          </a:prstGeom>
          <a:ln cap="rnd" w="28575">
            <a:solidFill>
              <a:srgbClr val="203850"/>
            </a:solidFill>
            <a:prstDash val="solid"/>
            <a:headEnd type="none" len="sm" w="sm"/>
            <a:tailEnd type="triangle" len="med" w="lg"/>
          </a:ln>
        </p:spPr>
      </p:sp>
      <p:sp>
        <p:nvSpPr>
          <p:cNvPr name="AutoShape 56" id="56"/>
          <p:cNvSpPr/>
          <p:nvPr/>
        </p:nvSpPr>
        <p:spPr>
          <a:xfrm flipV="true">
            <a:off x="8217362" y="2040055"/>
            <a:ext cx="0" cy="593644"/>
          </a:xfrm>
          <a:prstGeom prst="line">
            <a:avLst/>
          </a:prstGeom>
          <a:ln cap="rnd" w="28575">
            <a:solidFill>
              <a:srgbClr val="203850"/>
            </a:solidFill>
            <a:prstDash val="solid"/>
            <a:headEnd type="none" len="sm" w="sm"/>
            <a:tailEnd type="triangle" len="med" w="lg"/>
          </a:ln>
        </p:spPr>
      </p:sp>
      <p:sp>
        <p:nvSpPr>
          <p:cNvPr name="AutoShape 57" id="57"/>
          <p:cNvSpPr/>
          <p:nvPr/>
        </p:nvSpPr>
        <p:spPr>
          <a:xfrm>
            <a:off x="12195863" y="3205463"/>
            <a:ext cx="591369" cy="0"/>
          </a:xfrm>
          <a:prstGeom prst="line">
            <a:avLst/>
          </a:prstGeom>
          <a:ln cap="rnd" w="28575">
            <a:solidFill>
              <a:srgbClr val="203850"/>
            </a:solidFill>
            <a:prstDash val="solid"/>
            <a:headEnd type="none" len="sm" w="sm"/>
            <a:tailEnd type="triangle" len="med" w="lg"/>
          </a:ln>
        </p:spPr>
      </p:sp>
      <p:sp>
        <p:nvSpPr>
          <p:cNvPr name="AutoShape 58" id="58"/>
          <p:cNvSpPr/>
          <p:nvPr/>
        </p:nvSpPr>
        <p:spPr>
          <a:xfrm flipV="true">
            <a:off x="11059734" y="2390082"/>
            <a:ext cx="0" cy="341036"/>
          </a:xfrm>
          <a:prstGeom prst="line">
            <a:avLst/>
          </a:prstGeom>
          <a:ln cap="rnd" w="28575">
            <a:solidFill>
              <a:srgbClr val="203850"/>
            </a:solidFill>
            <a:prstDash val="solid"/>
            <a:headEnd type="none" len="sm" w="sm"/>
            <a:tailEnd type="triangle" len="med" w="lg"/>
          </a:ln>
        </p:spPr>
      </p:sp>
      <p:grpSp>
        <p:nvGrpSpPr>
          <p:cNvPr name="Group 59" id="59"/>
          <p:cNvGrpSpPr/>
          <p:nvPr/>
        </p:nvGrpSpPr>
        <p:grpSpPr>
          <a:xfrm rot="0">
            <a:off x="13894375" y="732641"/>
            <a:ext cx="3339019" cy="811019"/>
            <a:chOff x="0" y="0"/>
            <a:chExt cx="4452025" cy="1081359"/>
          </a:xfrm>
        </p:grpSpPr>
        <p:grpSp>
          <p:nvGrpSpPr>
            <p:cNvPr name="Group 60" id="60"/>
            <p:cNvGrpSpPr/>
            <p:nvPr/>
          </p:nvGrpSpPr>
          <p:grpSpPr>
            <a:xfrm rot="0">
              <a:off x="0" y="0"/>
              <a:ext cx="4452025" cy="1081359"/>
              <a:chOff x="0" y="0"/>
              <a:chExt cx="9196043" cy="2233640"/>
            </a:xfrm>
          </p:grpSpPr>
          <p:sp>
            <p:nvSpPr>
              <p:cNvPr name="Freeform 61" id="61"/>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62" id="62"/>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63" id="63"/>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64" id="64"/>
          <p:cNvGrpSpPr/>
          <p:nvPr/>
        </p:nvGrpSpPr>
        <p:grpSpPr>
          <a:xfrm rot="0">
            <a:off x="1028700" y="1028700"/>
            <a:ext cx="4373882" cy="477523"/>
            <a:chOff x="0" y="0"/>
            <a:chExt cx="5831843" cy="636697"/>
          </a:xfrm>
        </p:grpSpPr>
        <p:sp>
          <p:nvSpPr>
            <p:cNvPr name="TextBox 65" id="65"/>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66" id="66"/>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67" id="67"/>
          <p:cNvGrpSpPr/>
          <p:nvPr/>
        </p:nvGrpSpPr>
        <p:grpSpPr>
          <a:xfrm rot="0">
            <a:off x="13452701" y="4687767"/>
            <a:ext cx="2272258" cy="895485"/>
            <a:chOff x="0" y="0"/>
            <a:chExt cx="1109790" cy="437362"/>
          </a:xfrm>
        </p:grpSpPr>
        <p:sp>
          <p:nvSpPr>
            <p:cNvPr name="Freeform 68" id="68"/>
            <p:cNvSpPr/>
            <p:nvPr/>
          </p:nvSpPr>
          <p:spPr>
            <a:xfrm flipH="false" flipV="false" rot="0">
              <a:off x="0" y="0"/>
              <a:ext cx="1109790" cy="437362"/>
            </a:xfrm>
            <a:custGeom>
              <a:avLst/>
              <a:gdLst/>
              <a:ahLst/>
              <a:cxnLst/>
              <a:rect r="r" b="b" t="t" l="l"/>
              <a:pathLst>
                <a:path h="437362" w="1109790">
                  <a:moveTo>
                    <a:pt x="0" y="0"/>
                  </a:moveTo>
                  <a:lnTo>
                    <a:pt x="1109790" y="0"/>
                  </a:lnTo>
                  <a:lnTo>
                    <a:pt x="1109790" y="437362"/>
                  </a:lnTo>
                  <a:lnTo>
                    <a:pt x="0" y="437362"/>
                  </a:lnTo>
                  <a:close/>
                </a:path>
              </a:pathLst>
            </a:custGeom>
            <a:solidFill>
              <a:srgbClr val="FFFFFF"/>
            </a:solidFill>
          </p:spPr>
        </p:sp>
        <p:sp>
          <p:nvSpPr>
            <p:cNvPr name="TextBox 69" id="69"/>
            <p:cNvSpPr txBox="true"/>
            <p:nvPr/>
          </p:nvSpPr>
          <p:spPr>
            <a:xfrm>
              <a:off x="0" y="-28575"/>
              <a:ext cx="1109790" cy="465937"/>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Suivi </a:t>
              </a:r>
            </a:p>
          </p:txBody>
        </p:sp>
      </p:grpSp>
      <p:grpSp>
        <p:nvGrpSpPr>
          <p:cNvPr name="Group 70" id="70"/>
          <p:cNvGrpSpPr/>
          <p:nvPr/>
        </p:nvGrpSpPr>
        <p:grpSpPr>
          <a:xfrm rot="0">
            <a:off x="10794875" y="6531913"/>
            <a:ext cx="2272258" cy="895485"/>
            <a:chOff x="0" y="0"/>
            <a:chExt cx="1109790" cy="437362"/>
          </a:xfrm>
        </p:grpSpPr>
        <p:sp>
          <p:nvSpPr>
            <p:cNvPr name="Freeform 71" id="71"/>
            <p:cNvSpPr/>
            <p:nvPr/>
          </p:nvSpPr>
          <p:spPr>
            <a:xfrm flipH="false" flipV="false" rot="0">
              <a:off x="0" y="0"/>
              <a:ext cx="1109790" cy="437362"/>
            </a:xfrm>
            <a:custGeom>
              <a:avLst/>
              <a:gdLst/>
              <a:ahLst/>
              <a:cxnLst/>
              <a:rect r="r" b="b" t="t" l="l"/>
              <a:pathLst>
                <a:path h="437362" w="1109790">
                  <a:moveTo>
                    <a:pt x="0" y="0"/>
                  </a:moveTo>
                  <a:lnTo>
                    <a:pt x="1109790" y="0"/>
                  </a:lnTo>
                  <a:lnTo>
                    <a:pt x="1109790" y="437362"/>
                  </a:lnTo>
                  <a:lnTo>
                    <a:pt x="0" y="437362"/>
                  </a:lnTo>
                  <a:close/>
                </a:path>
              </a:pathLst>
            </a:custGeom>
            <a:solidFill>
              <a:srgbClr val="FFFFFF"/>
            </a:solidFill>
          </p:spPr>
        </p:sp>
        <p:sp>
          <p:nvSpPr>
            <p:cNvPr name="TextBox 72" id="72"/>
            <p:cNvSpPr txBox="true"/>
            <p:nvPr/>
          </p:nvSpPr>
          <p:spPr>
            <a:xfrm>
              <a:off x="0" y="-28575"/>
              <a:ext cx="1109790" cy="465937"/>
            </a:xfrm>
            <a:prstGeom prst="rect">
              <a:avLst/>
            </a:prstGeom>
          </p:spPr>
          <p:txBody>
            <a:bodyPr anchor="ctr" rtlCol="false" tIns="254000" lIns="254000" bIns="254000" rIns="254000"/>
            <a:lstStyle/>
            <a:p>
              <a:pPr algn="ctr">
                <a:lnSpc>
                  <a:spcPts val="2100"/>
                </a:lnSpc>
              </a:pPr>
              <a:r>
                <a:rPr lang="en-US" sz="1500">
                  <a:solidFill>
                    <a:srgbClr val="203850"/>
                  </a:solidFill>
                  <a:latin typeface="Muli Semi-Bold"/>
                  <a:ea typeface="Muli Semi-Bold"/>
                  <a:cs typeface="Muli Semi-Bold"/>
                  <a:sym typeface="Muli Semi-Bold"/>
                </a:rPr>
                <a:t>Auto-évaluation</a:t>
              </a:r>
            </a:p>
          </p:txBody>
        </p:sp>
      </p:grpSp>
    </p:spTree>
  </p:cSld>
  <p:clrMapOvr>
    <a:masterClrMapping/>
  </p:clrMapOvr>
</p:sld>
</file>

<file path=ppt/slides/slide3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Pourquoi voulez-vous ce poste ?</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Expliquez pourquoi vous êtes intéressé par le poste et en quoi il correspond à vos compétences et à vos aspirations professionnelles.</a:t>
              </a:r>
            </a:p>
          </p:txBody>
        </p:sp>
      </p:grpSp>
    </p:spTree>
  </p:cSld>
  <p:clrMapOvr>
    <a:masterClrMapping/>
  </p:clrMapOvr>
</p:sld>
</file>

<file path=ppt/slides/slide3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982583"/>
            <a:ext cx="11000644" cy="4105867"/>
            <a:chOff x="0" y="0"/>
            <a:chExt cx="14667526" cy="54744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Quelles sont vos forces et faiblesses ?</a:t>
              </a:r>
            </a:p>
          </p:txBody>
        </p:sp>
        <p:sp>
          <p:nvSpPr>
            <p:cNvPr name="TextBox 6" id="6"/>
            <p:cNvSpPr txBox="true"/>
            <p:nvPr/>
          </p:nvSpPr>
          <p:spPr>
            <a:xfrm rot="0">
              <a:off x="0" y="35865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Pour vos forces, choisissez celles qui sont pertinentes pour le poste. Pour vos faiblesses, mentionnez-en une tout en expliquant comment vous travaillez pour l'améliorer.</a:t>
              </a:r>
            </a:p>
          </p:txBody>
        </p:sp>
      </p:grpSp>
    </p:spTree>
  </p:cSld>
  <p:clrMapOvr>
    <a:masterClrMapping/>
  </p:clrMapOvr>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Où vous voyez-vous dans cinq ans ?</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Montrez que vous avez une vision claire de votre carrière tout en alignant vos objectifs avec l'évolution possible au sein de l'entreprise.</a:t>
              </a:r>
            </a:p>
          </p:txBody>
        </p:sp>
      </p:grpSp>
    </p:spTree>
  </p:cSld>
  <p:clrMapOvr>
    <a:masterClrMapping/>
  </p:clrMapOvr>
</p:sld>
</file>

<file path=ppt/slides/slide3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415846"/>
            <a:ext cx="11000644" cy="5239342"/>
            <a:chOff x="0" y="0"/>
            <a:chExt cx="14667526" cy="6985789"/>
          </a:xfrm>
        </p:grpSpPr>
        <p:sp>
          <p:nvSpPr>
            <p:cNvPr name="TextBox 5" id="5"/>
            <p:cNvSpPr txBox="true"/>
            <p:nvPr/>
          </p:nvSpPr>
          <p:spPr>
            <a:xfrm rot="0">
              <a:off x="0" y="198"/>
              <a:ext cx="14667526" cy="45339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Parlez-moi d'une réalisation dont vous êtes fier</a:t>
              </a:r>
            </a:p>
          </p:txBody>
        </p:sp>
        <p:sp>
          <p:nvSpPr>
            <p:cNvPr name="TextBox 6" id="6"/>
            <p:cNvSpPr txBox="true"/>
            <p:nvPr/>
          </p:nvSpPr>
          <p:spPr>
            <a:xfrm rot="0">
              <a:off x="0" y="50978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Préparez un exemple concret d'une situation où vous avez réussi, en utilisant la méthode STAR (Situation, Tâche, Action, Résultat) pour structurer votre réponse.</a:t>
              </a:r>
            </a:p>
          </p:txBody>
        </p:sp>
      </p:grpSp>
    </p:spTree>
  </p:cSld>
  <p:clrMapOvr>
    <a:masterClrMapping/>
  </p:clrMapOvr>
</p:sld>
</file>

<file path=ppt/slides/slide3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211332"/>
            <a:ext cx="11000644" cy="226695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Comment structurer vos réponses</a:t>
            </a:r>
          </a:p>
        </p:txBody>
      </p:sp>
    </p:spTree>
  </p:cSld>
  <p:clrMapOvr>
    <a:masterClrMapping/>
  </p:clrMapOvr>
</p:sld>
</file>

<file path=ppt/slides/slide3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863521"/>
            <a:ext cx="11000644" cy="4343992"/>
            <a:chOff x="0" y="0"/>
            <a:chExt cx="14667526" cy="57919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La méthode STAR </a:t>
              </a:r>
            </a:p>
          </p:txBody>
        </p:sp>
        <p:sp>
          <p:nvSpPr>
            <p:cNvPr name="TextBox 6" id="6"/>
            <p:cNvSpPr txBox="true"/>
            <p:nvPr/>
          </p:nvSpPr>
          <p:spPr>
            <a:xfrm rot="0">
              <a:off x="0" y="2075248"/>
              <a:ext cx="14667526" cy="36275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a:t>
              </a:r>
              <a:r>
                <a:rPr lang="en-US" sz="2574">
                  <a:solidFill>
                    <a:srgbClr val="203850"/>
                  </a:solidFill>
                  <a:latin typeface="Muli"/>
                  <a:ea typeface="Muli"/>
                  <a:cs typeface="Muli"/>
                  <a:sym typeface="Muli"/>
                </a:rPr>
                <a:t>Utilisez la méthode STAR pour structurer vos réponses :</a:t>
              </a:r>
            </a:p>
            <a:p>
              <a:pPr algn="l" marL="555942" indent="-277971" lvl="1">
                <a:lnSpc>
                  <a:spcPts val="3604"/>
                </a:lnSpc>
                <a:buFont typeface="Arial"/>
                <a:buChar char="•"/>
              </a:pPr>
              <a:r>
                <a:rPr lang="en-US" sz="2574">
                  <a:solidFill>
                    <a:srgbClr val="203850"/>
                  </a:solidFill>
                  <a:latin typeface="Muli"/>
                  <a:ea typeface="Muli"/>
                  <a:cs typeface="Muli"/>
                  <a:sym typeface="Muli"/>
                </a:rPr>
                <a:t>Situation : Décrivez brièvement le contexte.</a:t>
              </a:r>
            </a:p>
            <a:p>
              <a:pPr algn="l" marL="555942" indent="-277971" lvl="1">
                <a:lnSpc>
                  <a:spcPts val="3604"/>
                </a:lnSpc>
                <a:buFont typeface="Arial"/>
                <a:buChar char="•"/>
              </a:pPr>
              <a:r>
                <a:rPr lang="en-US" sz="2574">
                  <a:solidFill>
                    <a:srgbClr val="203850"/>
                  </a:solidFill>
                  <a:latin typeface="Muli"/>
                  <a:ea typeface="Muli"/>
                  <a:cs typeface="Muli"/>
                  <a:sym typeface="Muli"/>
                </a:rPr>
                <a:t>Tâche : Expliquez la tâche ou le défi auquel vous faisiez face.</a:t>
              </a:r>
            </a:p>
            <a:p>
              <a:pPr algn="l" marL="555942" indent="-277971" lvl="1">
                <a:lnSpc>
                  <a:spcPts val="3604"/>
                </a:lnSpc>
                <a:buFont typeface="Arial"/>
                <a:buChar char="•"/>
              </a:pPr>
              <a:r>
                <a:rPr lang="en-US" sz="2574">
                  <a:solidFill>
                    <a:srgbClr val="203850"/>
                  </a:solidFill>
                  <a:latin typeface="Muli"/>
                  <a:ea typeface="Muli"/>
                  <a:cs typeface="Muli"/>
                  <a:sym typeface="Muli"/>
                </a:rPr>
                <a:t>Action : Détaillez les actions que vous avez entreprises.</a:t>
              </a:r>
            </a:p>
            <a:p>
              <a:pPr algn="l" marL="555942" indent="-277971" lvl="1">
                <a:lnSpc>
                  <a:spcPts val="3604"/>
                </a:lnSpc>
                <a:buFont typeface="Arial"/>
                <a:buChar char="•"/>
              </a:pPr>
              <a:r>
                <a:rPr lang="en-US" sz="2574">
                  <a:solidFill>
                    <a:srgbClr val="203850"/>
                  </a:solidFill>
                  <a:latin typeface="Muli"/>
                  <a:ea typeface="Muli"/>
                  <a:cs typeface="Muli"/>
                  <a:sym typeface="Muli"/>
                </a:rPr>
                <a:t>Résultat : Mettez en avant les résultats que vous avez obtenus."</a:t>
              </a:r>
            </a:p>
            <a:p>
              <a:pPr algn="l">
                <a:lnSpc>
                  <a:spcPts val="3604"/>
                </a:lnSpc>
              </a:pPr>
            </a:p>
          </p:txBody>
        </p:sp>
      </p:grpSp>
    </p:spTree>
  </p:cSld>
  <p:clrMapOvr>
    <a:masterClrMapping/>
  </p:clrMapOvr>
</p:sld>
</file>

<file path=ppt/slides/slide3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Clarté et concision</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Soyez clair et concis dans vos réponses. Évitez les digressions et allez droit au but.</a:t>
              </a:r>
            </a:p>
          </p:txBody>
        </p:sp>
      </p:grpSp>
    </p:spTree>
  </p:cSld>
  <p:clrMapOvr>
    <a:masterClrMapping/>
  </p:clrMapOvr>
</p:sld>
</file>

<file path=ppt/slides/slide3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Personnalisation</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Adaptez vos réponses en fonction du poste et de l'entreprise pour montrer que vous avez bien compris les attentes.</a:t>
              </a:r>
            </a:p>
          </p:txBody>
        </p:sp>
      </p:grpSp>
    </p:spTree>
  </p:cSld>
  <p:clrMapOvr>
    <a:masterClrMapping/>
  </p:clrMapOvr>
</p:sld>
</file>

<file path=ppt/slides/slide3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 Pratique et révision</a:t>
            </a:r>
          </a:p>
        </p:txBody>
      </p:sp>
    </p:spTree>
  </p:cSld>
  <p:clrMapOvr>
    <a:masterClrMapping/>
  </p:clrMapOvr>
</p:sld>
</file>

<file path=ppt/slides/slide3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Répéter à voix haute</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Pratiquez vos réponses à voix haute pour vous habituer à les formuler clairement. Cela vous aidera aussi à ajuster votre ton et votre rythme.</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096950" y="2246955"/>
            <a:ext cx="10933870" cy="10179433"/>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096950" y="2246955"/>
            <a:ext cx="10933870" cy="10179433"/>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80000"/>
              </a:blip>
              <a:stretch>
                <a:fillRect l="0" t="0" r="-39771" b="0"/>
              </a:stretch>
            </a:blipFill>
          </p:spPr>
        </p:sp>
      </p:grpSp>
      <p:sp>
        <p:nvSpPr>
          <p:cNvPr name="TextBox 6" id="6"/>
          <p:cNvSpPr txBox="true"/>
          <p:nvPr/>
        </p:nvSpPr>
        <p:spPr>
          <a:xfrm rot="0">
            <a:off x="1028700" y="2237430"/>
            <a:ext cx="8914293" cy="609600"/>
          </a:xfrm>
          <a:prstGeom prst="rect">
            <a:avLst/>
          </a:prstGeom>
        </p:spPr>
        <p:txBody>
          <a:bodyPr anchor="t" rtlCol="false" tIns="0" lIns="0" bIns="0" rIns="0">
            <a:spAutoFit/>
          </a:bodyPr>
          <a:lstStyle/>
          <a:p>
            <a:pPr algn="l">
              <a:lnSpc>
                <a:spcPts val="4769"/>
              </a:lnSpc>
            </a:pPr>
            <a:r>
              <a:rPr lang="en-US" sz="3974" spc="-79">
                <a:solidFill>
                  <a:srgbClr val="3DB6D6"/>
                </a:solidFill>
                <a:latin typeface="Muli Bold"/>
                <a:ea typeface="Muli Bold"/>
                <a:cs typeface="Muli Bold"/>
                <a:sym typeface="Muli Bold"/>
              </a:rPr>
              <a:t> Avant l'entretien</a:t>
            </a:r>
          </a:p>
        </p:txBody>
      </p:sp>
      <p:grpSp>
        <p:nvGrpSpPr>
          <p:cNvPr name="Group 7" id="7"/>
          <p:cNvGrpSpPr/>
          <p:nvPr/>
        </p:nvGrpSpPr>
        <p:grpSpPr>
          <a:xfrm rot="0">
            <a:off x="1028700" y="3022378"/>
            <a:ext cx="7731967" cy="1755571"/>
            <a:chOff x="0" y="0"/>
            <a:chExt cx="10309290" cy="2340761"/>
          </a:xfrm>
        </p:grpSpPr>
        <p:sp>
          <p:nvSpPr>
            <p:cNvPr name="TextBox 8" id="8"/>
            <p:cNvSpPr txBox="true"/>
            <p:nvPr/>
          </p:nvSpPr>
          <p:spPr>
            <a:xfrm rot="0">
              <a:off x="1576434" y="114300"/>
              <a:ext cx="8732856" cy="419100"/>
            </a:xfrm>
            <a:prstGeom prst="rect">
              <a:avLst/>
            </a:prstGeom>
          </p:spPr>
          <p:txBody>
            <a:bodyPr anchor="t" rtlCol="false" tIns="0" lIns="0" bIns="0" rIns="0">
              <a:spAutoFit/>
            </a:bodyPr>
            <a:lstStyle/>
            <a:p>
              <a:pPr algn="l" marL="0" indent="0" lvl="0">
                <a:lnSpc>
                  <a:spcPts val="2520"/>
                </a:lnSpc>
                <a:spcBef>
                  <a:spcPct val="0"/>
                </a:spcBef>
              </a:pPr>
              <a:r>
                <a:rPr lang="en-US" sz="2100">
                  <a:solidFill>
                    <a:srgbClr val="203850"/>
                  </a:solidFill>
                  <a:latin typeface="Muli Semi-Bold"/>
                  <a:ea typeface="Muli Semi-Bold"/>
                  <a:cs typeface="Muli Semi-Bold"/>
                  <a:sym typeface="Muli Semi-Bold"/>
                </a:rPr>
                <a:t>Recherche sur l'entreprise</a:t>
              </a:r>
            </a:p>
          </p:txBody>
        </p:sp>
        <p:sp>
          <p:nvSpPr>
            <p:cNvPr name="TextBox 9" id="9"/>
            <p:cNvSpPr txBox="true"/>
            <p:nvPr/>
          </p:nvSpPr>
          <p:spPr>
            <a:xfrm rot="0">
              <a:off x="1576434" y="932493"/>
              <a:ext cx="8732856" cy="1352338"/>
            </a:xfrm>
            <a:prstGeom prst="rect">
              <a:avLst/>
            </a:prstGeom>
          </p:spPr>
          <p:txBody>
            <a:bodyPr anchor="t" rtlCol="false" tIns="0" lIns="0" bIns="0" rIns="0">
              <a:spAutoFit/>
            </a:bodyPr>
            <a:lstStyle/>
            <a:p>
              <a:pPr algn="l">
                <a:lnSpc>
                  <a:spcPts val="2764"/>
                </a:lnSpc>
              </a:pPr>
              <a:r>
                <a:rPr lang="en-US" sz="1974">
                  <a:solidFill>
                    <a:srgbClr val="203850"/>
                  </a:solidFill>
                  <a:latin typeface="Muli"/>
                  <a:ea typeface="Muli"/>
                  <a:cs typeface="Muli"/>
                  <a:sym typeface="Muli"/>
                </a:rPr>
                <a:t>Il est crucial de bien se renseigner sur l'entreprise : ses valeurs, sa culture, ses produits ou services, et les attentes pour le poste.</a:t>
              </a:r>
            </a:p>
          </p:txBody>
        </p:sp>
        <p:sp>
          <p:nvSpPr>
            <p:cNvPr name="TextBox 10" id="10"/>
            <p:cNvSpPr txBox="true"/>
            <p:nvPr/>
          </p:nvSpPr>
          <p:spPr>
            <a:xfrm rot="0">
              <a:off x="0" y="-47625"/>
              <a:ext cx="1166888" cy="1032100"/>
            </a:xfrm>
            <a:prstGeom prst="rect">
              <a:avLst/>
            </a:prstGeom>
          </p:spPr>
          <p:txBody>
            <a:bodyPr anchor="t" rtlCol="false" tIns="0" lIns="0" bIns="0" rIns="0">
              <a:spAutoFit/>
            </a:bodyPr>
            <a:lstStyle/>
            <a:p>
              <a:pPr algn="l">
                <a:lnSpc>
                  <a:spcPts val="6304"/>
                </a:lnSpc>
              </a:pPr>
              <a:r>
                <a:rPr lang="en-US" sz="4849" spc="-96">
                  <a:solidFill>
                    <a:srgbClr val="B8EAF6"/>
                  </a:solidFill>
                  <a:latin typeface="Muli Bold"/>
                  <a:ea typeface="Muli Bold"/>
                  <a:cs typeface="Muli Bold"/>
                  <a:sym typeface="Muli Bold"/>
                </a:rPr>
                <a:t>01 </a:t>
              </a:r>
            </a:p>
          </p:txBody>
        </p:sp>
      </p:grpSp>
      <p:grpSp>
        <p:nvGrpSpPr>
          <p:cNvPr name="Group 11" id="11"/>
          <p:cNvGrpSpPr/>
          <p:nvPr/>
        </p:nvGrpSpPr>
        <p:grpSpPr>
          <a:xfrm rot="0">
            <a:off x="1028700" y="4949399"/>
            <a:ext cx="7731967" cy="1755571"/>
            <a:chOff x="0" y="0"/>
            <a:chExt cx="10309290" cy="2340761"/>
          </a:xfrm>
        </p:grpSpPr>
        <p:sp>
          <p:nvSpPr>
            <p:cNvPr name="TextBox 12" id="12"/>
            <p:cNvSpPr txBox="true"/>
            <p:nvPr/>
          </p:nvSpPr>
          <p:spPr>
            <a:xfrm rot="0">
              <a:off x="1576434" y="114300"/>
              <a:ext cx="8732856" cy="419100"/>
            </a:xfrm>
            <a:prstGeom prst="rect">
              <a:avLst/>
            </a:prstGeom>
          </p:spPr>
          <p:txBody>
            <a:bodyPr anchor="t" rtlCol="false" tIns="0" lIns="0" bIns="0" rIns="0">
              <a:spAutoFit/>
            </a:bodyPr>
            <a:lstStyle/>
            <a:p>
              <a:pPr algn="l" marL="0" indent="0" lvl="0">
                <a:lnSpc>
                  <a:spcPts val="2520"/>
                </a:lnSpc>
                <a:spcBef>
                  <a:spcPct val="0"/>
                </a:spcBef>
              </a:pPr>
              <a:r>
                <a:rPr lang="en-US" sz="2100">
                  <a:solidFill>
                    <a:srgbClr val="203850"/>
                  </a:solidFill>
                  <a:latin typeface="Muli Semi-Bold"/>
                  <a:ea typeface="Muli Semi-Bold"/>
                  <a:cs typeface="Muli Semi-Bold"/>
                  <a:sym typeface="Muli Semi-Bold"/>
                </a:rPr>
                <a:t>Préparation des réponses aux questions classiques</a:t>
              </a:r>
            </a:p>
          </p:txBody>
        </p:sp>
        <p:sp>
          <p:nvSpPr>
            <p:cNvPr name="TextBox 13" id="13"/>
            <p:cNvSpPr txBox="true"/>
            <p:nvPr/>
          </p:nvSpPr>
          <p:spPr>
            <a:xfrm rot="0">
              <a:off x="1576434" y="932493"/>
              <a:ext cx="8732856" cy="1352338"/>
            </a:xfrm>
            <a:prstGeom prst="rect">
              <a:avLst/>
            </a:prstGeom>
          </p:spPr>
          <p:txBody>
            <a:bodyPr anchor="t" rtlCol="false" tIns="0" lIns="0" bIns="0" rIns="0">
              <a:spAutoFit/>
            </a:bodyPr>
            <a:lstStyle/>
            <a:p>
              <a:pPr algn="l">
                <a:lnSpc>
                  <a:spcPts val="2764"/>
                </a:lnSpc>
              </a:pPr>
              <a:r>
                <a:rPr lang="en-US" sz="1974">
                  <a:solidFill>
                    <a:srgbClr val="203850"/>
                  </a:solidFill>
                  <a:latin typeface="Muli"/>
                  <a:ea typeface="Muli"/>
                  <a:cs typeface="Muli"/>
                  <a:sym typeface="Muli"/>
                </a:rPr>
                <a:t>"Préparez des réponses aux questions fréquentes comme 'Parlez-moi de vous', 'Pourquoi voulez-vous ce poste ?' et 'Quelles sont vos forces et vos faiblesses ?'.</a:t>
              </a:r>
            </a:p>
          </p:txBody>
        </p:sp>
        <p:sp>
          <p:nvSpPr>
            <p:cNvPr name="TextBox 14" id="14"/>
            <p:cNvSpPr txBox="true"/>
            <p:nvPr/>
          </p:nvSpPr>
          <p:spPr>
            <a:xfrm rot="0">
              <a:off x="0" y="-38100"/>
              <a:ext cx="1166888" cy="1045584"/>
            </a:xfrm>
            <a:prstGeom prst="rect">
              <a:avLst/>
            </a:prstGeom>
          </p:spPr>
          <p:txBody>
            <a:bodyPr anchor="t" rtlCol="false" tIns="0" lIns="0" bIns="0" rIns="0">
              <a:spAutoFit/>
            </a:bodyPr>
            <a:lstStyle/>
            <a:p>
              <a:pPr algn="l">
                <a:lnSpc>
                  <a:spcPts val="6499"/>
                </a:lnSpc>
              </a:pPr>
              <a:r>
                <a:rPr lang="en-US" sz="4999" spc="-99">
                  <a:solidFill>
                    <a:srgbClr val="B8EAF6"/>
                  </a:solidFill>
                  <a:latin typeface="Muli Bold"/>
                  <a:ea typeface="Muli Bold"/>
                  <a:cs typeface="Muli Bold"/>
                  <a:sym typeface="Muli Bold"/>
                </a:rPr>
                <a:t>02</a:t>
              </a:r>
            </a:p>
          </p:txBody>
        </p:sp>
      </p:grpSp>
      <p:grpSp>
        <p:nvGrpSpPr>
          <p:cNvPr name="Group 15" id="15"/>
          <p:cNvGrpSpPr/>
          <p:nvPr/>
        </p:nvGrpSpPr>
        <p:grpSpPr>
          <a:xfrm rot="0">
            <a:off x="2211025" y="6962145"/>
            <a:ext cx="6549642" cy="1327058"/>
            <a:chOff x="0" y="0"/>
            <a:chExt cx="8732856" cy="1769410"/>
          </a:xfrm>
        </p:grpSpPr>
        <p:sp>
          <p:nvSpPr>
            <p:cNvPr name="TextBox 16" id="16"/>
            <p:cNvSpPr txBox="true"/>
            <p:nvPr/>
          </p:nvSpPr>
          <p:spPr>
            <a:xfrm rot="0">
              <a:off x="0" y="0"/>
              <a:ext cx="8732856" cy="419100"/>
            </a:xfrm>
            <a:prstGeom prst="rect">
              <a:avLst/>
            </a:prstGeom>
          </p:spPr>
          <p:txBody>
            <a:bodyPr anchor="t" rtlCol="false" tIns="0" lIns="0" bIns="0" rIns="0">
              <a:spAutoFit/>
            </a:bodyPr>
            <a:lstStyle/>
            <a:p>
              <a:pPr algn="l" marL="0" indent="0" lvl="0">
                <a:lnSpc>
                  <a:spcPts val="2520"/>
                </a:lnSpc>
                <a:spcBef>
                  <a:spcPct val="0"/>
                </a:spcBef>
              </a:pPr>
              <a:r>
                <a:rPr lang="en-US" sz="2100">
                  <a:solidFill>
                    <a:srgbClr val="203850"/>
                  </a:solidFill>
                  <a:latin typeface="Muli Semi-Bold"/>
                  <a:ea typeface="Muli Semi-Bold"/>
                  <a:cs typeface="Muli Semi-Bold"/>
                  <a:sym typeface="Muli Semi-Bold"/>
                </a:rPr>
                <a:t>Préparation des questions à poser</a:t>
              </a:r>
            </a:p>
          </p:txBody>
        </p:sp>
        <p:sp>
          <p:nvSpPr>
            <p:cNvPr name="TextBox 17" id="17"/>
            <p:cNvSpPr txBox="true"/>
            <p:nvPr/>
          </p:nvSpPr>
          <p:spPr>
            <a:xfrm rot="0">
              <a:off x="0" y="818342"/>
              <a:ext cx="8732856" cy="895138"/>
            </a:xfrm>
            <a:prstGeom prst="rect">
              <a:avLst/>
            </a:prstGeom>
          </p:spPr>
          <p:txBody>
            <a:bodyPr anchor="t" rtlCol="false" tIns="0" lIns="0" bIns="0" rIns="0">
              <a:spAutoFit/>
            </a:bodyPr>
            <a:lstStyle/>
            <a:p>
              <a:pPr algn="l">
                <a:lnSpc>
                  <a:spcPts val="2764"/>
                </a:lnSpc>
              </a:pPr>
              <a:r>
                <a:rPr lang="en-US" sz="1974">
                  <a:solidFill>
                    <a:srgbClr val="203850"/>
                  </a:solidFill>
                  <a:latin typeface="Muli"/>
                  <a:ea typeface="Muli"/>
                  <a:cs typeface="Muli"/>
                  <a:sym typeface="Muli"/>
                </a:rPr>
                <a:t>Préparez quelques questions pour le recruteur. Cela montre votre intérêt pour le poste et l'entreprise.</a:t>
              </a:r>
            </a:p>
          </p:txBody>
        </p:sp>
      </p:grpSp>
      <p:sp>
        <p:nvSpPr>
          <p:cNvPr name="TextBox 18" id="18"/>
          <p:cNvSpPr txBox="true"/>
          <p:nvPr/>
        </p:nvSpPr>
        <p:spPr>
          <a:xfrm rot="0">
            <a:off x="1028700" y="6838320"/>
            <a:ext cx="875166" cy="793713"/>
          </a:xfrm>
          <a:prstGeom prst="rect">
            <a:avLst/>
          </a:prstGeom>
        </p:spPr>
        <p:txBody>
          <a:bodyPr anchor="t" rtlCol="false" tIns="0" lIns="0" bIns="0" rIns="0">
            <a:spAutoFit/>
          </a:bodyPr>
          <a:lstStyle/>
          <a:p>
            <a:pPr algn="l">
              <a:lnSpc>
                <a:spcPts val="6499"/>
              </a:lnSpc>
            </a:pPr>
            <a:r>
              <a:rPr lang="en-US" sz="4999" spc="-99">
                <a:solidFill>
                  <a:srgbClr val="B8EAF6"/>
                </a:solidFill>
                <a:latin typeface="Muli Bold"/>
                <a:ea typeface="Muli Bold"/>
                <a:cs typeface="Muli Bold"/>
                <a:sym typeface="Muli Bold"/>
              </a:rPr>
              <a:t>03</a:t>
            </a:r>
          </a:p>
        </p:txBody>
      </p:sp>
      <p:grpSp>
        <p:nvGrpSpPr>
          <p:cNvPr name="Group 19" id="19"/>
          <p:cNvGrpSpPr/>
          <p:nvPr/>
        </p:nvGrpSpPr>
        <p:grpSpPr>
          <a:xfrm rot="0">
            <a:off x="13894375" y="732641"/>
            <a:ext cx="3339019" cy="811019"/>
            <a:chOff x="0" y="0"/>
            <a:chExt cx="4452025" cy="1081359"/>
          </a:xfrm>
        </p:grpSpPr>
        <p:grpSp>
          <p:nvGrpSpPr>
            <p:cNvPr name="Group 20" id="20"/>
            <p:cNvGrpSpPr/>
            <p:nvPr/>
          </p:nvGrpSpPr>
          <p:grpSpPr>
            <a:xfrm rot="0">
              <a:off x="0" y="0"/>
              <a:ext cx="4452025" cy="1081359"/>
              <a:chOff x="0" y="0"/>
              <a:chExt cx="9196043" cy="2233640"/>
            </a:xfrm>
          </p:grpSpPr>
          <p:sp>
            <p:nvSpPr>
              <p:cNvPr name="Freeform 21" id="21"/>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22" id="22"/>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23" id="23"/>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24" id="24"/>
          <p:cNvGrpSpPr/>
          <p:nvPr/>
        </p:nvGrpSpPr>
        <p:grpSpPr>
          <a:xfrm rot="0">
            <a:off x="1028700" y="1028700"/>
            <a:ext cx="4373882" cy="477523"/>
            <a:chOff x="0" y="0"/>
            <a:chExt cx="5831843" cy="636697"/>
          </a:xfrm>
        </p:grpSpPr>
        <p:sp>
          <p:nvSpPr>
            <p:cNvPr name="TextBox 25" id="25"/>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26" id="26"/>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4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Simulation d'entretien</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Envisagez de faire une simulation d'entretien avec un ami ou un collègue pour obtenir des retours et améliorer vos réponses.</a:t>
              </a:r>
            </a:p>
          </p:txBody>
        </p:sp>
      </p:grpSp>
    </p:spTree>
  </p:cSld>
  <p:clrMapOvr>
    <a:masterClrMapping/>
  </p:clrMapOvr>
</p:sld>
</file>

<file path=ppt/slides/slide4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Flexibilité </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Même si vous avez préparé vos réponses, soyez prêt à adapter vos propos en fonction de l'évolution de l'entretien.</a:t>
              </a:r>
            </a:p>
          </p:txBody>
        </p:sp>
      </p:grpSp>
    </p:spTree>
  </p:cSld>
  <p:clrMapOvr>
    <a:masterClrMapping/>
  </p:clrMapOvr>
</p:sld>
</file>

<file path=ppt/slides/slide4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Première impression</a:t>
            </a:r>
          </a:p>
        </p:txBody>
      </p:sp>
    </p:spTree>
  </p:cSld>
  <p:clrMapOvr>
    <a:masterClrMapping/>
  </p:clrMapOvr>
</p:sld>
</file>

<file path=ppt/slides/slide4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Importance de la première impression</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La première impression est cruciale car elle se forme en quelques secondes et peut influencer l'ensemble de l'entretien.</a:t>
              </a:r>
            </a:p>
          </p:txBody>
        </p:sp>
      </p:grpSp>
    </p:spTree>
  </p:cSld>
  <p:clrMapOvr>
    <a:masterClrMapping/>
  </p:clrMapOvr>
</p:sld>
</file>

<file path=ppt/slides/slide4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Punctualité </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Arriver à l'heure est un signe de respect et de professionnalisme. Essayez d'arriver 10 à 15 minutes en avance pour éviter tout stress de dernière minute.</a:t>
              </a:r>
            </a:p>
          </p:txBody>
        </p:sp>
      </p:grpSp>
    </p:spTree>
  </p:cSld>
  <p:clrMapOvr>
    <a:masterClrMapping/>
  </p:clrMapOvr>
</p:sld>
</file>

<file path=ppt/slides/slide4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Tenue vestimentaire</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Adoptez une tenue professionnelle adaptée à la culture de l'entreprise. Il vaut mieux être légèrement surhabillé que sous-habillé.</a:t>
              </a:r>
            </a:p>
          </p:txBody>
        </p:sp>
      </p:grpSp>
    </p:spTree>
  </p:cSld>
  <p:clrMapOvr>
    <a:masterClrMapping/>
  </p:clrMapOvr>
</p:sld>
</file>

<file path=ppt/slides/slide4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Attitude </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Montrez une attitude positive dès votre arrivée. Soyez poli, souriant, et engageant.</a:t>
              </a:r>
            </a:p>
          </p:txBody>
        </p:sp>
      </p:grpSp>
    </p:spTree>
  </p:cSld>
  <p:clrMapOvr>
    <a:masterClrMapping/>
  </p:clrMapOvr>
</p:sld>
</file>

<file path=ppt/slides/slide4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211332"/>
            <a:ext cx="11000644" cy="226695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Communication non verbale</a:t>
            </a:r>
          </a:p>
        </p:txBody>
      </p:sp>
    </p:spTree>
  </p:cSld>
  <p:clrMapOvr>
    <a:masterClrMapping/>
  </p:clrMapOvr>
</p:sld>
</file>

<file path=ppt/slides/slide4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Langage corporel</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Votre langage corporel en dit long sur votre état d'esprit. Une posture droite, un sourire, et un contact visuel montrent que vous êtes confiant et attentif.</a:t>
              </a:r>
            </a:p>
          </p:txBody>
        </p:sp>
      </p:grpSp>
    </p:spTree>
  </p:cSld>
  <p:clrMapOvr>
    <a:masterClrMapping/>
  </p:clrMapOvr>
</p:sld>
</file>

<file path=ppt/slides/slide4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Gestes et expressions faciales</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Utilisez des gestes pour accompagner vos paroles, mais sans excès. Assurez-vous que vos expressions faciales reflètent ce que vous dites.</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sp>
        <p:nvSpPr>
          <p:cNvPr name="AutoShape 2" id="2"/>
          <p:cNvSpPr/>
          <p:nvPr/>
        </p:nvSpPr>
        <p:spPr>
          <a:xfrm>
            <a:off x="1084489" y="5027939"/>
            <a:ext cx="16230600" cy="0"/>
          </a:xfrm>
          <a:prstGeom prst="line">
            <a:avLst/>
          </a:prstGeom>
          <a:ln cap="rnd" w="19050">
            <a:solidFill>
              <a:srgbClr val="203850"/>
            </a:solidFill>
            <a:prstDash val="sysDot"/>
            <a:headEnd type="none" len="sm" w="sm"/>
            <a:tailEnd type="none" len="sm" w="sm"/>
          </a:ln>
        </p:spPr>
      </p:sp>
      <p:grpSp>
        <p:nvGrpSpPr>
          <p:cNvPr name="Group 3" id="3"/>
          <p:cNvGrpSpPr/>
          <p:nvPr/>
        </p:nvGrpSpPr>
        <p:grpSpPr>
          <a:xfrm rot="0">
            <a:off x="972911" y="4744912"/>
            <a:ext cx="547004" cy="547004"/>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sp>
      </p:grpSp>
      <p:grpSp>
        <p:nvGrpSpPr>
          <p:cNvPr name="Group 5" id="5"/>
          <p:cNvGrpSpPr/>
          <p:nvPr/>
        </p:nvGrpSpPr>
        <p:grpSpPr>
          <a:xfrm rot="0">
            <a:off x="1084489" y="4856489"/>
            <a:ext cx="323850" cy="32385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grpSp>
        <p:nvGrpSpPr>
          <p:cNvPr name="Group 7" id="7"/>
          <p:cNvGrpSpPr/>
          <p:nvPr/>
        </p:nvGrpSpPr>
        <p:grpSpPr>
          <a:xfrm rot="0">
            <a:off x="5373047" y="4763962"/>
            <a:ext cx="547004" cy="547004"/>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sp>
      </p:grpSp>
      <p:grpSp>
        <p:nvGrpSpPr>
          <p:cNvPr name="Group 9" id="9"/>
          <p:cNvGrpSpPr/>
          <p:nvPr/>
        </p:nvGrpSpPr>
        <p:grpSpPr>
          <a:xfrm rot="0">
            <a:off x="5484624" y="4875539"/>
            <a:ext cx="323850" cy="323850"/>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grpSp>
        <p:nvGrpSpPr>
          <p:cNvPr name="Group 11" id="11"/>
          <p:cNvGrpSpPr/>
          <p:nvPr/>
        </p:nvGrpSpPr>
        <p:grpSpPr>
          <a:xfrm rot="0">
            <a:off x="9773182" y="4783012"/>
            <a:ext cx="547004" cy="547004"/>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sp>
      </p:grpSp>
      <p:grpSp>
        <p:nvGrpSpPr>
          <p:cNvPr name="Group 13" id="13"/>
          <p:cNvGrpSpPr/>
          <p:nvPr/>
        </p:nvGrpSpPr>
        <p:grpSpPr>
          <a:xfrm rot="0">
            <a:off x="9884759" y="4894589"/>
            <a:ext cx="323850" cy="323850"/>
            <a:chOff x="0" y="0"/>
            <a:chExt cx="6350000" cy="6350000"/>
          </a:xfrm>
        </p:grpSpPr>
        <p:sp>
          <p:nvSpPr>
            <p:cNvPr name="Freeform 14" id="1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grpSp>
        <p:nvGrpSpPr>
          <p:cNvPr name="Group 15" id="15"/>
          <p:cNvGrpSpPr/>
          <p:nvPr/>
        </p:nvGrpSpPr>
        <p:grpSpPr>
          <a:xfrm rot="0">
            <a:off x="14173318" y="4802062"/>
            <a:ext cx="547004" cy="547004"/>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alpha val="26667"/>
              </a:srgbClr>
            </a:solidFill>
          </p:spPr>
        </p:sp>
      </p:grpSp>
      <p:grpSp>
        <p:nvGrpSpPr>
          <p:cNvPr name="Group 17" id="17"/>
          <p:cNvGrpSpPr/>
          <p:nvPr/>
        </p:nvGrpSpPr>
        <p:grpSpPr>
          <a:xfrm rot="0">
            <a:off x="14284895" y="4913639"/>
            <a:ext cx="323850" cy="323850"/>
            <a:chOff x="0" y="0"/>
            <a:chExt cx="6350000" cy="6350000"/>
          </a:xfrm>
        </p:grpSpPr>
        <p:sp>
          <p:nvSpPr>
            <p:cNvPr name="Freeform 18" id="1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grpSp>
        <p:nvGrpSpPr>
          <p:cNvPr name="Group 19" id="19"/>
          <p:cNvGrpSpPr/>
          <p:nvPr/>
        </p:nvGrpSpPr>
        <p:grpSpPr>
          <a:xfrm rot="-10800000">
            <a:off x="11174861" y="-8399340"/>
            <a:ext cx="11774709" cy="10962254"/>
            <a:chOff x="0" y="0"/>
            <a:chExt cx="6350000" cy="5911850"/>
          </a:xfrm>
        </p:grpSpPr>
        <p:sp>
          <p:nvSpPr>
            <p:cNvPr name="Freeform 20" id="20"/>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sp>
      </p:grpSp>
      <p:sp>
        <p:nvSpPr>
          <p:cNvPr name="TextBox 21" id="21"/>
          <p:cNvSpPr txBox="true"/>
          <p:nvPr/>
        </p:nvSpPr>
        <p:spPr>
          <a:xfrm rot="0">
            <a:off x="1140277" y="3486838"/>
            <a:ext cx="10599244" cy="1009650"/>
          </a:xfrm>
          <a:prstGeom prst="rect">
            <a:avLst/>
          </a:prstGeom>
        </p:spPr>
        <p:txBody>
          <a:bodyPr anchor="t" rtlCol="false" tIns="0" lIns="0" bIns="0" rIns="0">
            <a:spAutoFit/>
          </a:bodyPr>
          <a:lstStyle/>
          <a:p>
            <a:pPr algn="l">
              <a:lnSpc>
                <a:spcPts val="8009"/>
              </a:lnSpc>
            </a:pPr>
            <a:r>
              <a:rPr lang="en-US" sz="6674" spc="-133">
                <a:solidFill>
                  <a:srgbClr val="3DB6D6"/>
                </a:solidFill>
                <a:latin typeface="Muli Bold"/>
                <a:ea typeface="Muli Bold"/>
                <a:cs typeface="Muli Bold"/>
                <a:sym typeface="Muli Bold"/>
              </a:rPr>
              <a:t>Pendant l'entretien</a:t>
            </a:r>
          </a:p>
        </p:txBody>
      </p:sp>
      <p:grpSp>
        <p:nvGrpSpPr>
          <p:cNvPr name="Group 22" id="22"/>
          <p:cNvGrpSpPr/>
          <p:nvPr/>
        </p:nvGrpSpPr>
        <p:grpSpPr>
          <a:xfrm rot="0">
            <a:off x="1084489" y="5784707"/>
            <a:ext cx="3364925" cy="2792102"/>
            <a:chOff x="0" y="0"/>
            <a:chExt cx="4486566" cy="3722803"/>
          </a:xfrm>
        </p:grpSpPr>
        <p:sp>
          <p:nvSpPr>
            <p:cNvPr name="TextBox 23" id="23"/>
            <p:cNvSpPr txBox="true"/>
            <p:nvPr/>
          </p:nvSpPr>
          <p:spPr>
            <a:xfrm rot="0">
              <a:off x="0" y="9525"/>
              <a:ext cx="4486566" cy="128587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203850"/>
                  </a:solidFill>
                  <a:latin typeface="Muli Bold"/>
                  <a:ea typeface="Muli Bold"/>
                  <a:cs typeface="Muli Bold"/>
                  <a:sym typeface="Muli Bold"/>
                </a:rPr>
                <a:t>Première impression </a:t>
              </a:r>
            </a:p>
          </p:txBody>
        </p:sp>
        <p:sp>
          <p:nvSpPr>
            <p:cNvPr name="TextBox 24" id="24"/>
            <p:cNvSpPr txBox="true"/>
            <p:nvPr/>
          </p:nvSpPr>
          <p:spPr>
            <a:xfrm rot="0">
              <a:off x="0" y="1774239"/>
              <a:ext cx="4486566" cy="16939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Soyez ponctuel, habillez-vous de manière appropriée et adoptez une attitude positive dès le début.</a:t>
              </a:r>
            </a:p>
          </p:txBody>
        </p:sp>
      </p:grpSp>
      <p:grpSp>
        <p:nvGrpSpPr>
          <p:cNvPr name="Group 25" id="25"/>
          <p:cNvGrpSpPr/>
          <p:nvPr/>
        </p:nvGrpSpPr>
        <p:grpSpPr>
          <a:xfrm rot="0">
            <a:off x="5373047" y="5784707"/>
            <a:ext cx="3364925" cy="2792118"/>
            <a:chOff x="0" y="0"/>
            <a:chExt cx="4486566" cy="3722825"/>
          </a:xfrm>
        </p:grpSpPr>
        <p:sp>
          <p:nvSpPr>
            <p:cNvPr name="TextBox 26" id="26"/>
            <p:cNvSpPr txBox="true"/>
            <p:nvPr/>
          </p:nvSpPr>
          <p:spPr>
            <a:xfrm rot="0">
              <a:off x="0" y="9525"/>
              <a:ext cx="4486566" cy="128587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203850"/>
                  </a:solidFill>
                  <a:latin typeface="Muli Bold"/>
                  <a:ea typeface="Muli Bold"/>
                  <a:cs typeface="Muli Bold"/>
                  <a:sym typeface="Muli Bold"/>
                </a:rPr>
                <a:t>Communication non verbale</a:t>
              </a:r>
            </a:p>
          </p:txBody>
        </p:sp>
        <p:sp>
          <p:nvSpPr>
            <p:cNvPr name="TextBox 27" id="27"/>
            <p:cNvSpPr txBox="true"/>
            <p:nvPr/>
          </p:nvSpPr>
          <p:spPr>
            <a:xfrm rot="0">
              <a:off x="0" y="1774261"/>
              <a:ext cx="4486566" cy="16939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Maintenez un bon contact visuel, adoptez une posture ouverte, et faites attention à votre gestuelle.</a:t>
              </a:r>
            </a:p>
          </p:txBody>
        </p:sp>
      </p:grpSp>
      <p:grpSp>
        <p:nvGrpSpPr>
          <p:cNvPr name="Group 28" id="28"/>
          <p:cNvGrpSpPr/>
          <p:nvPr/>
        </p:nvGrpSpPr>
        <p:grpSpPr>
          <a:xfrm rot="0">
            <a:off x="9661605" y="5784707"/>
            <a:ext cx="3364925" cy="3115968"/>
            <a:chOff x="0" y="0"/>
            <a:chExt cx="4486566" cy="4154625"/>
          </a:xfrm>
        </p:grpSpPr>
        <p:sp>
          <p:nvSpPr>
            <p:cNvPr name="TextBox 29" id="29"/>
            <p:cNvSpPr txBox="true"/>
            <p:nvPr/>
          </p:nvSpPr>
          <p:spPr>
            <a:xfrm rot="0">
              <a:off x="0" y="9525"/>
              <a:ext cx="4486566" cy="128587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203850"/>
                  </a:solidFill>
                  <a:latin typeface="Muli Bold"/>
                  <a:ea typeface="Muli Bold"/>
                  <a:cs typeface="Muli Bold"/>
                  <a:sym typeface="Muli Bold"/>
                </a:rPr>
                <a:t>Réponses aux questions</a:t>
              </a:r>
            </a:p>
          </p:txBody>
        </p:sp>
        <p:sp>
          <p:nvSpPr>
            <p:cNvPr name="TextBox 30" id="30"/>
            <p:cNvSpPr txBox="true"/>
            <p:nvPr/>
          </p:nvSpPr>
          <p:spPr>
            <a:xfrm rot="0">
              <a:off x="0" y="1774261"/>
              <a:ext cx="4486566" cy="21257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Répondez de manière concise et honnête. Utilisez des exemples concrets pour illustrer vos compétences et expériences.</a:t>
              </a:r>
            </a:p>
          </p:txBody>
        </p:sp>
      </p:grpSp>
      <p:grpSp>
        <p:nvGrpSpPr>
          <p:cNvPr name="Group 31" id="31"/>
          <p:cNvGrpSpPr/>
          <p:nvPr/>
        </p:nvGrpSpPr>
        <p:grpSpPr>
          <a:xfrm rot="0">
            <a:off x="13950164" y="5784707"/>
            <a:ext cx="3364925" cy="2792118"/>
            <a:chOff x="0" y="0"/>
            <a:chExt cx="4486566" cy="3722825"/>
          </a:xfrm>
        </p:grpSpPr>
        <p:sp>
          <p:nvSpPr>
            <p:cNvPr name="TextBox 32" id="32"/>
            <p:cNvSpPr txBox="true"/>
            <p:nvPr/>
          </p:nvSpPr>
          <p:spPr>
            <a:xfrm rot="0">
              <a:off x="0" y="9525"/>
              <a:ext cx="4486566" cy="128587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203850"/>
                  </a:solidFill>
                  <a:latin typeface="Muli Bold"/>
                  <a:ea typeface="Muli Bold"/>
                  <a:cs typeface="Muli Bold"/>
                  <a:sym typeface="Muli Bold"/>
                </a:rPr>
                <a:t>Questions du candidat </a:t>
              </a:r>
            </a:p>
          </p:txBody>
        </p:sp>
        <p:sp>
          <p:nvSpPr>
            <p:cNvPr name="TextBox 33" id="33"/>
            <p:cNvSpPr txBox="true"/>
            <p:nvPr/>
          </p:nvSpPr>
          <p:spPr>
            <a:xfrm rot="0">
              <a:off x="0" y="1774261"/>
              <a:ext cx="4486566" cy="16939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Posez les questions que vous avez préparées. Cela montre votre préparation et votre curiosité pour le poste.</a:t>
              </a:r>
            </a:p>
          </p:txBody>
        </p:sp>
      </p:grpSp>
      <p:grpSp>
        <p:nvGrpSpPr>
          <p:cNvPr name="Group 34" id="34"/>
          <p:cNvGrpSpPr/>
          <p:nvPr/>
        </p:nvGrpSpPr>
        <p:grpSpPr>
          <a:xfrm rot="0">
            <a:off x="13894375" y="732641"/>
            <a:ext cx="3339019" cy="811019"/>
            <a:chOff x="0" y="0"/>
            <a:chExt cx="4452025" cy="1081359"/>
          </a:xfrm>
        </p:grpSpPr>
        <p:grpSp>
          <p:nvGrpSpPr>
            <p:cNvPr name="Group 35" id="35"/>
            <p:cNvGrpSpPr/>
            <p:nvPr/>
          </p:nvGrpSpPr>
          <p:grpSpPr>
            <a:xfrm rot="0">
              <a:off x="0" y="0"/>
              <a:ext cx="4452025" cy="1081359"/>
              <a:chOff x="0" y="0"/>
              <a:chExt cx="9196043" cy="2233640"/>
            </a:xfrm>
          </p:grpSpPr>
          <p:sp>
            <p:nvSpPr>
              <p:cNvPr name="Freeform 36" id="36"/>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37" id="37"/>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38" id="38"/>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39" id="39"/>
          <p:cNvGrpSpPr/>
          <p:nvPr/>
        </p:nvGrpSpPr>
        <p:grpSpPr>
          <a:xfrm rot="0">
            <a:off x="1028700" y="1028700"/>
            <a:ext cx="4373882" cy="477523"/>
            <a:chOff x="0" y="0"/>
            <a:chExt cx="5831843" cy="636697"/>
          </a:xfrm>
        </p:grpSpPr>
        <p:sp>
          <p:nvSpPr>
            <p:cNvPr name="TextBox 40" id="40"/>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41" id="41"/>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5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Contact visuel</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Maintenir un contact visuel montre que vous êtes engagé dans la conversation et que vous êtes sûr de vous.</a:t>
              </a:r>
            </a:p>
          </p:txBody>
        </p:sp>
      </p:grpSp>
    </p:spTree>
  </p:cSld>
  <p:clrMapOvr>
    <a:masterClrMapping/>
  </p:clrMapOvr>
</p:sld>
</file>

<file path=ppt/slides/slide5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Réponses aux questions</a:t>
            </a:r>
          </a:p>
        </p:txBody>
      </p:sp>
    </p:spTree>
  </p:cSld>
  <p:clrMapOvr>
    <a:masterClrMapping/>
  </p:clrMapOvr>
</p:sld>
</file>

<file path=ppt/slides/slide5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Écoute active</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Écoutez attentivement les questions posées avant de répondre. Ne vous précipitez pas, prenez le temps de réfléchir.</a:t>
              </a:r>
            </a:p>
          </p:txBody>
        </p:sp>
      </p:grpSp>
    </p:spTree>
  </p:cSld>
  <p:clrMapOvr>
    <a:masterClrMapping/>
  </p:clrMapOvr>
</p:sld>
</file>

<file path=ppt/slides/slide5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Réponses concises et pertinentes</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Répondez de manière claire et concise. Allez droit au but en utilisant des exemples concrets pour illustrer vos propos.</a:t>
              </a:r>
            </a:p>
          </p:txBody>
        </p:sp>
      </p:grpSp>
    </p:spTree>
  </p:cSld>
  <p:clrMapOvr>
    <a:masterClrMapping/>
  </p:clrMapOvr>
</p:sld>
</file>

<file path=ppt/slides/slide5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1982583"/>
            <a:ext cx="11000644" cy="4105867"/>
            <a:chOff x="0" y="0"/>
            <a:chExt cx="14667526" cy="54744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Utilisation de la méthode STAR</a:t>
              </a:r>
            </a:p>
          </p:txBody>
        </p:sp>
        <p:sp>
          <p:nvSpPr>
            <p:cNvPr name="TextBox 6" id="6"/>
            <p:cNvSpPr txBox="true"/>
            <p:nvPr/>
          </p:nvSpPr>
          <p:spPr>
            <a:xfrm rot="0">
              <a:off x="0" y="35865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Pour structurer vos réponses, utilisez la méthode STAR (Situation, Tâche, Action, Résultat). Cela vous aidera à donner des réponses complètes et pertinentes.</a:t>
              </a:r>
            </a:p>
          </p:txBody>
        </p:sp>
      </p:grpSp>
    </p:spTree>
  </p:cSld>
  <p:clrMapOvr>
    <a:masterClrMapping/>
  </p:clrMapOvr>
</p:sld>
</file>

<file path=ppt/slides/slide5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Honnêteté </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Soyez honnête dans vos réponses. Si vous ne savez pas quelque chose, il vaut mieux l'admettre que de donner une réponse vague.</a:t>
              </a:r>
            </a:p>
          </p:txBody>
        </p:sp>
      </p:grpSp>
    </p:spTree>
  </p:cSld>
  <p:clrMapOvr>
    <a:masterClrMapping/>
  </p:clrMapOvr>
</p:sld>
</file>

<file path=ppt/slides/slide5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 Questions du candidat</a:t>
            </a:r>
          </a:p>
        </p:txBody>
      </p:sp>
    </p:spTree>
  </p:cSld>
  <p:clrMapOvr>
    <a:masterClrMapping/>
  </p:clrMapOvr>
</p:sld>
</file>

<file path=ppt/slides/slide5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Préparation des questions</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Préparez quelques questions à poser au recruteur. Cela montre votre intérêt pour le poste et l'entreprise.</a:t>
              </a:r>
            </a:p>
          </p:txBody>
        </p:sp>
      </p:grpSp>
    </p:spTree>
  </p:cSld>
  <p:clrMapOvr>
    <a:masterClrMapping/>
  </p:clrMapOvr>
</p:sld>
</file>

<file path=ppt/slides/slide5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Exemples de questions</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Vous pouvez poser des questions sur la culture d'entreprise, les opportunités de développement professionnel, ou les défis à venir pour l'équipe.</a:t>
              </a:r>
            </a:p>
          </p:txBody>
        </p:sp>
      </p:grpSp>
    </p:spTree>
  </p:cSld>
  <p:clrMapOvr>
    <a:masterClrMapping/>
  </p:clrMapOvr>
</p:sld>
</file>

<file path=ppt/slides/slide5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Suivi après l'entretien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grpSp>
        <p:nvGrpSpPr>
          <p:cNvPr name="Group 2" id="2"/>
          <p:cNvGrpSpPr/>
          <p:nvPr/>
        </p:nvGrpSpPr>
        <p:grpSpPr>
          <a:xfrm rot="0">
            <a:off x="1028700" y="4611181"/>
            <a:ext cx="5050676" cy="4647119"/>
            <a:chOff x="0" y="0"/>
            <a:chExt cx="1842500" cy="1695282"/>
          </a:xfrm>
        </p:grpSpPr>
        <p:sp>
          <p:nvSpPr>
            <p:cNvPr name="Freeform 3" id="3"/>
            <p:cNvSpPr/>
            <p:nvPr/>
          </p:nvSpPr>
          <p:spPr>
            <a:xfrm flipH="false" flipV="false" rot="0">
              <a:off x="0" y="0"/>
              <a:ext cx="1842500" cy="1695282"/>
            </a:xfrm>
            <a:custGeom>
              <a:avLst/>
              <a:gdLst/>
              <a:ahLst/>
              <a:cxnLst/>
              <a:rect r="r" b="b" t="t" l="l"/>
              <a:pathLst>
                <a:path h="1695282" w="1842500">
                  <a:moveTo>
                    <a:pt x="1718040" y="1695282"/>
                  </a:moveTo>
                  <a:lnTo>
                    <a:pt x="124460" y="1695282"/>
                  </a:lnTo>
                  <a:cubicBezTo>
                    <a:pt x="55880" y="1695282"/>
                    <a:pt x="0" y="1639402"/>
                    <a:pt x="0" y="1570822"/>
                  </a:cubicBezTo>
                  <a:lnTo>
                    <a:pt x="0" y="124460"/>
                  </a:lnTo>
                  <a:cubicBezTo>
                    <a:pt x="0" y="55880"/>
                    <a:pt x="55880" y="0"/>
                    <a:pt x="124460" y="0"/>
                  </a:cubicBezTo>
                  <a:lnTo>
                    <a:pt x="1718040" y="0"/>
                  </a:lnTo>
                  <a:cubicBezTo>
                    <a:pt x="1786620" y="0"/>
                    <a:pt x="1842500" y="55880"/>
                    <a:pt x="1842500" y="124460"/>
                  </a:cubicBezTo>
                  <a:lnTo>
                    <a:pt x="1842500" y="1570822"/>
                  </a:lnTo>
                  <a:cubicBezTo>
                    <a:pt x="1842500" y="1639402"/>
                    <a:pt x="1786620" y="1695282"/>
                    <a:pt x="1718040" y="1695282"/>
                  </a:cubicBezTo>
                  <a:close/>
                </a:path>
              </a:pathLst>
            </a:custGeom>
            <a:solidFill>
              <a:srgbClr val="FFFFFF"/>
            </a:solidFill>
          </p:spPr>
        </p:sp>
      </p:grpSp>
      <p:grpSp>
        <p:nvGrpSpPr>
          <p:cNvPr name="Group 4" id="4"/>
          <p:cNvGrpSpPr/>
          <p:nvPr/>
        </p:nvGrpSpPr>
        <p:grpSpPr>
          <a:xfrm rot="0">
            <a:off x="1637329" y="5069745"/>
            <a:ext cx="1333337" cy="1333337"/>
            <a:chOff x="0" y="0"/>
            <a:chExt cx="1777783" cy="1777783"/>
          </a:xfrm>
        </p:grpSpPr>
        <p:grpSp>
          <p:nvGrpSpPr>
            <p:cNvPr name="Group 5" id="5"/>
            <p:cNvGrpSpPr/>
            <p:nvPr/>
          </p:nvGrpSpPr>
          <p:grpSpPr>
            <a:xfrm rot="0">
              <a:off x="0" y="0"/>
              <a:ext cx="1777783" cy="1777783"/>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sp>
          <p:nvSpPr>
            <p:cNvPr name="Freeform 7" id="7"/>
            <p:cNvSpPr/>
            <p:nvPr/>
          </p:nvSpPr>
          <p:spPr>
            <a:xfrm flipH="false" flipV="false" rot="0">
              <a:off x="512319" y="416026"/>
              <a:ext cx="753146" cy="945731"/>
            </a:xfrm>
            <a:custGeom>
              <a:avLst/>
              <a:gdLst/>
              <a:ahLst/>
              <a:cxnLst/>
              <a:rect r="r" b="b" t="t" l="l"/>
              <a:pathLst>
                <a:path h="945731" w="753146">
                  <a:moveTo>
                    <a:pt x="0" y="0"/>
                  </a:moveTo>
                  <a:lnTo>
                    <a:pt x="753146" y="0"/>
                  </a:lnTo>
                  <a:lnTo>
                    <a:pt x="753146" y="945731"/>
                  </a:lnTo>
                  <a:lnTo>
                    <a:pt x="0" y="9457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8" id="8"/>
          <p:cNvGrpSpPr/>
          <p:nvPr/>
        </p:nvGrpSpPr>
        <p:grpSpPr>
          <a:xfrm rot="-10800000">
            <a:off x="11174861" y="-8399340"/>
            <a:ext cx="11774709" cy="10962254"/>
            <a:chOff x="0" y="0"/>
            <a:chExt cx="6350000" cy="5911850"/>
          </a:xfrm>
        </p:grpSpPr>
        <p:sp>
          <p:nvSpPr>
            <p:cNvPr name="Freeform 9" id="9"/>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alpha val="60000"/>
              </a:srgbClr>
            </a:solidFill>
            <a:ln w="12700">
              <a:solidFill>
                <a:srgbClr val="000000"/>
              </a:solidFill>
            </a:ln>
          </p:spPr>
        </p:sp>
      </p:grpSp>
      <p:grpSp>
        <p:nvGrpSpPr>
          <p:cNvPr name="Group 10" id="10"/>
          <p:cNvGrpSpPr/>
          <p:nvPr/>
        </p:nvGrpSpPr>
        <p:grpSpPr>
          <a:xfrm rot="0">
            <a:off x="1637329" y="7103610"/>
            <a:ext cx="3828809" cy="2317942"/>
            <a:chOff x="0" y="0"/>
            <a:chExt cx="5105078" cy="3090589"/>
          </a:xfrm>
        </p:grpSpPr>
        <p:sp>
          <p:nvSpPr>
            <p:cNvPr name="TextBox 11" id="11"/>
            <p:cNvSpPr txBox="true"/>
            <p:nvPr/>
          </p:nvSpPr>
          <p:spPr>
            <a:xfrm rot="0">
              <a:off x="0" y="0"/>
              <a:ext cx="5105078" cy="609600"/>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203850"/>
                  </a:solidFill>
                  <a:latin typeface="Muli Semi-Bold"/>
                  <a:ea typeface="Muli Semi-Bold"/>
                  <a:cs typeface="Muli Semi-Bold"/>
                  <a:sym typeface="Muli Semi-Bold"/>
                </a:rPr>
                <a:t>Suivi </a:t>
              </a:r>
            </a:p>
          </p:txBody>
        </p:sp>
        <p:sp>
          <p:nvSpPr>
            <p:cNvPr name="TextBox 12" id="12"/>
            <p:cNvSpPr txBox="true"/>
            <p:nvPr/>
          </p:nvSpPr>
          <p:spPr>
            <a:xfrm rot="0">
              <a:off x="0" y="888422"/>
              <a:ext cx="5105078" cy="21257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Envoyez un email de remerciement dans les 24 heures après l'entretien. Remerciez le recruteur pour son temps et réitérez votre intérêt pour le poste.</a:t>
              </a:r>
            </a:p>
          </p:txBody>
        </p:sp>
      </p:grpSp>
      <p:sp>
        <p:nvSpPr>
          <p:cNvPr name="TextBox 13" id="13"/>
          <p:cNvSpPr txBox="true"/>
          <p:nvPr/>
        </p:nvSpPr>
        <p:spPr>
          <a:xfrm rot="0">
            <a:off x="1028700" y="2562913"/>
            <a:ext cx="10640638"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Après l'entretien</a:t>
            </a:r>
          </a:p>
        </p:txBody>
      </p:sp>
      <p:grpSp>
        <p:nvGrpSpPr>
          <p:cNvPr name="Group 14" id="14"/>
          <p:cNvGrpSpPr/>
          <p:nvPr/>
        </p:nvGrpSpPr>
        <p:grpSpPr>
          <a:xfrm rot="0">
            <a:off x="12208624" y="4611181"/>
            <a:ext cx="5050676" cy="4647119"/>
            <a:chOff x="0" y="0"/>
            <a:chExt cx="1842500" cy="1695282"/>
          </a:xfrm>
        </p:grpSpPr>
        <p:sp>
          <p:nvSpPr>
            <p:cNvPr name="Freeform 15" id="15"/>
            <p:cNvSpPr/>
            <p:nvPr/>
          </p:nvSpPr>
          <p:spPr>
            <a:xfrm flipH="false" flipV="false" rot="0">
              <a:off x="0" y="0"/>
              <a:ext cx="1842500" cy="1695282"/>
            </a:xfrm>
            <a:custGeom>
              <a:avLst/>
              <a:gdLst/>
              <a:ahLst/>
              <a:cxnLst/>
              <a:rect r="r" b="b" t="t" l="l"/>
              <a:pathLst>
                <a:path h="1695282" w="1842500">
                  <a:moveTo>
                    <a:pt x="1718040" y="1695282"/>
                  </a:moveTo>
                  <a:lnTo>
                    <a:pt x="124460" y="1695282"/>
                  </a:lnTo>
                  <a:cubicBezTo>
                    <a:pt x="55880" y="1695282"/>
                    <a:pt x="0" y="1639402"/>
                    <a:pt x="0" y="1570822"/>
                  </a:cubicBezTo>
                  <a:lnTo>
                    <a:pt x="0" y="124460"/>
                  </a:lnTo>
                  <a:cubicBezTo>
                    <a:pt x="0" y="55880"/>
                    <a:pt x="55880" y="0"/>
                    <a:pt x="124460" y="0"/>
                  </a:cubicBezTo>
                  <a:lnTo>
                    <a:pt x="1718040" y="0"/>
                  </a:lnTo>
                  <a:cubicBezTo>
                    <a:pt x="1786620" y="0"/>
                    <a:pt x="1842500" y="55880"/>
                    <a:pt x="1842500" y="124460"/>
                  </a:cubicBezTo>
                  <a:lnTo>
                    <a:pt x="1842500" y="1570822"/>
                  </a:lnTo>
                  <a:cubicBezTo>
                    <a:pt x="1842500" y="1639402"/>
                    <a:pt x="1786620" y="1695282"/>
                    <a:pt x="1718040" y="1695282"/>
                  </a:cubicBezTo>
                  <a:close/>
                </a:path>
              </a:pathLst>
            </a:custGeom>
            <a:solidFill>
              <a:srgbClr val="FFFFFF"/>
            </a:solidFill>
          </p:spPr>
        </p:sp>
      </p:grpSp>
      <p:grpSp>
        <p:nvGrpSpPr>
          <p:cNvPr name="Group 16" id="16"/>
          <p:cNvGrpSpPr/>
          <p:nvPr/>
        </p:nvGrpSpPr>
        <p:grpSpPr>
          <a:xfrm rot="0">
            <a:off x="12817253" y="7103610"/>
            <a:ext cx="3840995" cy="1994092"/>
            <a:chOff x="0" y="0"/>
            <a:chExt cx="5121326" cy="2658789"/>
          </a:xfrm>
        </p:grpSpPr>
        <p:sp>
          <p:nvSpPr>
            <p:cNvPr name="TextBox 17" id="17"/>
            <p:cNvSpPr txBox="true"/>
            <p:nvPr/>
          </p:nvSpPr>
          <p:spPr>
            <a:xfrm rot="0">
              <a:off x="0" y="0"/>
              <a:ext cx="5121326" cy="609600"/>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203850"/>
                  </a:solidFill>
                  <a:latin typeface="Muli Semi-Bold"/>
                  <a:ea typeface="Muli Semi-Bold"/>
                  <a:cs typeface="Muli Semi-Bold"/>
                  <a:sym typeface="Muli Semi-Bold"/>
                </a:rPr>
                <a:t>Auto-évaluation</a:t>
              </a:r>
            </a:p>
          </p:txBody>
        </p:sp>
        <p:sp>
          <p:nvSpPr>
            <p:cNvPr name="TextBox 18" id="18"/>
            <p:cNvSpPr txBox="true"/>
            <p:nvPr/>
          </p:nvSpPr>
          <p:spPr>
            <a:xfrm rot="0">
              <a:off x="0" y="888422"/>
              <a:ext cx="5121326" cy="1693968"/>
            </a:xfrm>
            <a:prstGeom prst="rect">
              <a:avLst/>
            </a:prstGeom>
          </p:spPr>
          <p:txBody>
            <a:bodyPr anchor="t" rtlCol="false" tIns="0" lIns="0" bIns="0" rIns="0">
              <a:spAutoFit/>
            </a:bodyPr>
            <a:lstStyle/>
            <a:p>
              <a:pPr algn="l">
                <a:lnSpc>
                  <a:spcPts val="2554"/>
                </a:lnSpc>
              </a:pPr>
              <a:r>
                <a:rPr lang="en-US" sz="1824">
                  <a:solidFill>
                    <a:srgbClr val="203850"/>
                  </a:solidFill>
                  <a:latin typeface="Muli"/>
                  <a:ea typeface="Muli"/>
                  <a:cs typeface="Muli"/>
                  <a:sym typeface="Muli"/>
                </a:rPr>
                <a:t>Prenez le temps d'évaluer votre performance. Notez ce qui a bien fonctionné et les points à améliorer pour de futurs entretiens.</a:t>
              </a:r>
            </a:p>
          </p:txBody>
        </p:sp>
      </p:grpSp>
      <p:grpSp>
        <p:nvGrpSpPr>
          <p:cNvPr name="Group 19" id="19"/>
          <p:cNvGrpSpPr/>
          <p:nvPr/>
        </p:nvGrpSpPr>
        <p:grpSpPr>
          <a:xfrm rot="0">
            <a:off x="12817253" y="5069745"/>
            <a:ext cx="1333337" cy="1333337"/>
            <a:chOff x="0" y="0"/>
            <a:chExt cx="1777783" cy="1777783"/>
          </a:xfrm>
        </p:grpSpPr>
        <p:grpSp>
          <p:nvGrpSpPr>
            <p:cNvPr name="Group 20" id="20"/>
            <p:cNvGrpSpPr/>
            <p:nvPr/>
          </p:nvGrpSpPr>
          <p:grpSpPr>
            <a:xfrm rot="0">
              <a:off x="0" y="0"/>
              <a:ext cx="1777783" cy="1777783"/>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3DB6D6"/>
              </a:solidFill>
            </p:spPr>
          </p:sp>
        </p:grpSp>
        <p:sp>
          <p:nvSpPr>
            <p:cNvPr name="Freeform 22" id="22"/>
            <p:cNvSpPr/>
            <p:nvPr/>
          </p:nvSpPr>
          <p:spPr>
            <a:xfrm flipH="false" flipV="false" rot="0">
              <a:off x="598294" y="416026"/>
              <a:ext cx="581195" cy="945731"/>
            </a:xfrm>
            <a:custGeom>
              <a:avLst/>
              <a:gdLst/>
              <a:ahLst/>
              <a:cxnLst/>
              <a:rect r="r" b="b" t="t" l="l"/>
              <a:pathLst>
                <a:path h="945731" w="581195">
                  <a:moveTo>
                    <a:pt x="0" y="0"/>
                  </a:moveTo>
                  <a:lnTo>
                    <a:pt x="581195" y="0"/>
                  </a:lnTo>
                  <a:lnTo>
                    <a:pt x="581195" y="945731"/>
                  </a:lnTo>
                  <a:lnTo>
                    <a:pt x="0" y="9457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23" id="23"/>
          <p:cNvGrpSpPr/>
          <p:nvPr/>
        </p:nvGrpSpPr>
        <p:grpSpPr>
          <a:xfrm rot="0">
            <a:off x="13894375" y="732641"/>
            <a:ext cx="3339019" cy="811019"/>
            <a:chOff x="0" y="0"/>
            <a:chExt cx="4452025" cy="1081359"/>
          </a:xfrm>
        </p:grpSpPr>
        <p:grpSp>
          <p:nvGrpSpPr>
            <p:cNvPr name="Group 24" id="24"/>
            <p:cNvGrpSpPr/>
            <p:nvPr/>
          </p:nvGrpSpPr>
          <p:grpSpPr>
            <a:xfrm rot="0">
              <a:off x="0" y="0"/>
              <a:ext cx="4452025" cy="1081359"/>
              <a:chOff x="0" y="0"/>
              <a:chExt cx="9196043" cy="2233640"/>
            </a:xfrm>
          </p:grpSpPr>
          <p:sp>
            <p:nvSpPr>
              <p:cNvPr name="Freeform 25" id="25"/>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26" id="26"/>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27" id="27"/>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28" id="28"/>
          <p:cNvGrpSpPr/>
          <p:nvPr/>
        </p:nvGrpSpPr>
        <p:grpSpPr>
          <a:xfrm rot="0">
            <a:off x="1028700" y="1028700"/>
            <a:ext cx="4373882" cy="477523"/>
            <a:chOff x="0" y="0"/>
            <a:chExt cx="5831843" cy="636697"/>
          </a:xfrm>
        </p:grpSpPr>
        <p:sp>
          <p:nvSpPr>
            <p:cNvPr name="TextBox 29" id="29"/>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30" id="30"/>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Tree>
  </p:cSld>
  <p:clrMapOvr>
    <a:masterClrMapping/>
  </p:clrMapOvr>
</p:sld>
</file>

<file path=ppt/slides/slide6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549321"/>
            <a:ext cx="11000644" cy="2972392"/>
            <a:chOff x="0" y="0"/>
            <a:chExt cx="14667526" cy="39631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Email de remerciement</a:t>
              </a:r>
            </a:p>
          </p:txBody>
        </p:sp>
        <p:sp>
          <p:nvSpPr>
            <p:cNvPr name="TextBox 6" id="6"/>
            <p:cNvSpPr txBox="true"/>
            <p:nvPr/>
          </p:nvSpPr>
          <p:spPr>
            <a:xfrm rot="0">
              <a:off x="0" y="2075248"/>
              <a:ext cx="14667526" cy="17987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Envoyez un email de remerciement dans les 24 heures après l'entretien. Remerciez le recruteur pour son temps et réitérez votre intérêt pour le poste.</a:t>
              </a:r>
            </a:p>
          </p:txBody>
        </p:sp>
      </p:grpSp>
    </p:spTree>
  </p:cSld>
  <p:clrMapOvr>
    <a:masterClrMapping/>
  </p:clrMapOvr>
</p:sld>
</file>

<file path=ppt/slides/slide6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211183"/>
            <a:ext cx="11000644" cy="3648667"/>
            <a:chOff x="0" y="0"/>
            <a:chExt cx="14667526" cy="4864889"/>
          </a:xfrm>
        </p:grpSpPr>
        <p:sp>
          <p:nvSpPr>
            <p:cNvPr name="TextBox 5" id="5"/>
            <p:cNvSpPr txBox="true"/>
            <p:nvPr/>
          </p:nvSpPr>
          <p:spPr>
            <a:xfrm rot="0">
              <a:off x="0" y="198"/>
              <a:ext cx="14667526" cy="30226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Rappel de vos points forts</a:t>
              </a:r>
            </a:p>
          </p:txBody>
        </p:sp>
        <p:sp>
          <p:nvSpPr>
            <p:cNvPr name="TextBox 6" id="6"/>
            <p:cNvSpPr txBox="true"/>
            <p:nvPr/>
          </p:nvSpPr>
          <p:spPr>
            <a:xfrm rot="0">
              <a:off x="0" y="35865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Profitez de cet email pour rappeler brièvement pourquoi vous êtes un bon candidat pour le poste.</a:t>
              </a:r>
            </a:p>
          </p:txBody>
        </p:sp>
      </p:grpSp>
    </p:spTree>
  </p:cSld>
  <p:clrMapOvr>
    <a:masterClrMapping/>
  </p:clrMapOvr>
</p:sld>
</file>

<file path=ppt/slides/slide6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sp>
        <p:nvSpPr>
          <p:cNvPr name="TextBox 4" id="4"/>
          <p:cNvSpPr txBox="true"/>
          <p:nvPr/>
        </p:nvSpPr>
        <p:spPr>
          <a:xfrm rot="0">
            <a:off x="1028700" y="2778070"/>
            <a:ext cx="11000644" cy="1133475"/>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 Auto-évaluation</a:t>
            </a:r>
          </a:p>
        </p:txBody>
      </p:sp>
    </p:spTree>
  </p:cSld>
  <p:clrMapOvr>
    <a:masterClrMapping/>
  </p:clrMapOvr>
</p:sld>
</file>

<file path=ppt/slides/slide6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Réflexion post-entretien</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Après l'entretien, prenez le temps de réfléchir à ce qui s'est bien passé et à ce qui pourrait être amélioré.</a:t>
              </a:r>
            </a:p>
          </p:txBody>
        </p:sp>
      </p:grpSp>
    </p:spTree>
  </p:cSld>
  <p:clrMapOvr>
    <a:masterClrMapping/>
  </p:clrMapOvr>
</p:sld>
</file>

<file path=ppt/slides/slide6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Points forts et faiblesses</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Identifiez vos points forts durant l'entretien ainsi que les domaines où vous pourriez vous améliorer.</a:t>
              </a:r>
            </a:p>
          </p:txBody>
        </p:sp>
      </p:grpSp>
    </p:spTree>
  </p:cSld>
  <p:clrMapOvr>
    <a:masterClrMapping/>
  </p:clrMapOvr>
</p:sld>
</file>

<file path=ppt/slides/slide6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5081580" y="-1443152"/>
            <a:ext cx="19779253" cy="12180277"/>
            <a:chOff x="0" y="0"/>
            <a:chExt cx="9600108" cy="5911850"/>
          </a:xfrm>
        </p:grpSpPr>
        <p:sp>
          <p:nvSpPr>
            <p:cNvPr name="Freeform 3" id="3"/>
            <p:cNvSpPr/>
            <p:nvPr/>
          </p:nvSpPr>
          <p:spPr>
            <a:xfrm flipH="false" flipV="false" rot="0">
              <a:off x="-68580" y="0"/>
              <a:ext cx="9666768" cy="5911850"/>
            </a:xfrm>
            <a:custGeom>
              <a:avLst/>
              <a:gdLst/>
              <a:ahLst/>
              <a:cxnLst/>
              <a:rect r="r" b="b" t="t" l="l"/>
              <a:pathLst>
                <a:path h="5911850" w="9666768">
                  <a:moveTo>
                    <a:pt x="1802360" y="402590"/>
                  </a:moveTo>
                  <a:lnTo>
                    <a:pt x="233702" y="2192020"/>
                  </a:lnTo>
                  <a:cubicBezTo>
                    <a:pt x="0" y="2498090"/>
                    <a:pt x="43180" y="2884170"/>
                    <a:pt x="393064" y="3144520"/>
                  </a:cubicBezTo>
                  <a:lnTo>
                    <a:pt x="3887503" y="5651500"/>
                  </a:lnTo>
                  <a:cubicBezTo>
                    <a:pt x="4117905" y="5817870"/>
                    <a:pt x="4444309" y="5911850"/>
                    <a:pt x="4784153" y="5911850"/>
                  </a:cubicBezTo>
                  <a:lnTo>
                    <a:pt x="8445634" y="5911850"/>
                  </a:lnTo>
                  <a:cubicBezTo>
                    <a:pt x="9119562" y="5911850"/>
                    <a:pt x="9666768" y="5549900"/>
                    <a:pt x="9666768" y="5104130"/>
                  </a:cubicBezTo>
                  <a:lnTo>
                    <a:pt x="9666768" y="1891030"/>
                  </a:lnTo>
                  <a:cubicBezTo>
                    <a:pt x="9666768" y="1724660"/>
                    <a:pt x="9589967" y="1562100"/>
                    <a:pt x="9444046" y="1426210"/>
                  </a:cubicBezTo>
                  <a:lnTo>
                    <a:pt x="8292032" y="342900"/>
                  </a:lnTo>
                  <a:cubicBezTo>
                    <a:pt x="8063550" y="128270"/>
                    <a:pt x="7691066" y="0"/>
                    <a:pt x="7293621" y="0"/>
                  </a:cubicBezTo>
                  <a:lnTo>
                    <a:pt x="2858372" y="0"/>
                  </a:lnTo>
                  <a:cubicBezTo>
                    <a:pt x="2422526" y="0"/>
                    <a:pt x="2019322" y="153670"/>
                    <a:pt x="1802360" y="402590"/>
                  </a:cubicBezTo>
                  <a:close/>
                </a:path>
              </a:pathLst>
            </a:custGeom>
            <a:solidFill>
              <a:srgbClr val="EDF1F2">
                <a:alpha val="80000"/>
              </a:srgbClr>
            </a:solidFill>
            <a:ln w="12700">
              <a:solidFill>
                <a:srgbClr val="000000"/>
              </a:solidFill>
            </a:ln>
          </p:spPr>
        </p:sp>
      </p:grpSp>
      <p:grpSp>
        <p:nvGrpSpPr>
          <p:cNvPr name="Group 4" id="4"/>
          <p:cNvGrpSpPr/>
          <p:nvPr/>
        </p:nvGrpSpPr>
        <p:grpSpPr>
          <a:xfrm rot="0">
            <a:off x="1028700" y="2777921"/>
            <a:ext cx="11000644" cy="2515192"/>
            <a:chOff x="0" y="0"/>
            <a:chExt cx="14667526" cy="3353589"/>
          </a:xfrm>
        </p:grpSpPr>
        <p:sp>
          <p:nvSpPr>
            <p:cNvPr name="TextBox 5" id="5"/>
            <p:cNvSpPr txBox="true"/>
            <p:nvPr/>
          </p:nvSpPr>
          <p:spPr>
            <a:xfrm rot="0">
              <a:off x="0" y="198"/>
              <a:ext cx="14667526" cy="1511300"/>
            </a:xfrm>
            <a:prstGeom prst="rect">
              <a:avLst/>
            </a:prstGeom>
          </p:spPr>
          <p:txBody>
            <a:bodyPr anchor="t" rtlCol="false" tIns="0" lIns="0" bIns="0" rIns="0">
              <a:spAutoFit/>
            </a:bodyPr>
            <a:lstStyle/>
            <a:p>
              <a:pPr algn="l">
                <a:lnSpc>
                  <a:spcPts val="8999"/>
                </a:lnSpc>
              </a:pPr>
              <a:r>
                <a:rPr lang="en-US" sz="7499" spc="-149">
                  <a:solidFill>
                    <a:srgbClr val="3DB6D6"/>
                  </a:solidFill>
                  <a:latin typeface="Muli Bold"/>
                  <a:ea typeface="Muli Bold"/>
                  <a:cs typeface="Muli Bold"/>
                  <a:sym typeface="Muli Bold"/>
                </a:rPr>
                <a:t>Préparation pour l'avenir</a:t>
              </a:r>
            </a:p>
          </p:txBody>
        </p:sp>
        <p:sp>
          <p:nvSpPr>
            <p:cNvPr name="TextBox 6" id="6"/>
            <p:cNvSpPr txBox="true"/>
            <p:nvPr/>
          </p:nvSpPr>
          <p:spPr>
            <a:xfrm rot="0">
              <a:off x="0" y="2075248"/>
              <a:ext cx="14667526" cy="1189143"/>
            </a:xfrm>
            <a:prstGeom prst="rect">
              <a:avLst/>
            </a:prstGeom>
          </p:spPr>
          <p:txBody>
            <a:bodyPr anchor="t" rtlCol="false" tIns="0" lIns="0" bIns="0" rIns="0">
              <a:spAutoFit/>
            </a:bodyPr>
            <a:lstStyle/>
            <a:p>
              <a:pPr algn="l">
                <a:lnSpc>
                  <a:spcPts val="3604"/>
                </a:lnSpc>
              </a:pPr>
              <a:r>
                <a:rPr lang="en-US" sz="2574">
                  <a:solidFill>
                    <a:srgbClr val="203850"/>
                  </a:solidFill>
                  <a:latin typeface="Muli"/>
                  <a:ea typeface="Muli"/>
                  <a:cs typeface="Muli"/>
                  <a:sym typeface="Muli"/>
                </a:rPr>
                <a:t>Utilisez cette auto-évaluation pour mieux vous préparer aux futurs entretiens. Chaque expérience est une opportunité d'apprentissage.</a:t>
              </a:r>
            </a:p>
          </p:txBody>
        </p:sp>
      </p:grpSp>
    </p:spTree>
  </p:cSld>
  <p:clrMapOvr>
    <a:masterClrMapping/>
  </p:clrMapOvr>
</p:sld>
</file>

<file path=ppt/slides/slide66.xml><?xml version="1.0" encoding="utf-8"?>
<p:sld xmlns:p="http://schemas.openxmlformats.org/presentationml/2006/main" xmlns:a="http://schemas.openxmlformats.org/drawingml/2006/main" xmlns:r="http://schemas.openxmlformats.org/officeDocument/2006/relationships">
  <p:cSld>
    <p:bg>
      <p:bgPr>
        <a:solidFill>
          <a:srgbClr val="EDF1F2"/>
        </a:solidFill>
      </p:bgPr>
    </p:bg>
    <p:spTree>
      <p:nvGrpSpPr>
        <p:cNvPr id="1" name=""/>
        <p:cNvGrpSpPr/>
        <p:nvPr/>
      </p:nvGrpSpPr>
      <p:grpSpPr>
        <a:xfrm>
          <a:off x="0" y="0"/>
          <a:ext cx="0" cy="0"/>
          <a:chOff x="0" y="0"/>
          <a:chExt cx="0" cy="0"/>
        </a:xfrm>
      </p:grpSpPr>
      <p:grpSp>
        <p:nvGrpSpPr>
          <p:cNvPr name="Group 2" id="2"/>
          <p:cNvGrpSpPr/>
          <p:nvPr/>
        </p:nvGrpSpPr>
        <p:grpSpPr>
          <a:xfrm rot="0">
            <a:off x="8419773" y="1028700"/>
            <a:ext cx="8839527" cy="8229600"/>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8419773" y="1028700"/>
            <a:ext cx="8839527" cy="8229600"/>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80000"/>
              </a:blip>
              <a:stretch>
                <a:fillRect l="-11842" t="0" r="-27842" b="0"/>
              </a:stretch>
            </a:blipFill>
          </p:spPr>
        </p:sp>
      </p:grpSp>
      <p:grpSp>
        <p:nvGrpSpPr>
          <p:cNvPr name="Group 6" id="6"/>
          <p:cNvGrpSpPr/>
          <p:nvPr/>
        </p:nvGrpSpPr>
        <p:grpSpPr>
          <a:xfrm rot="0">
            <a:off x="1028700" y="2008571"/>
            <a:ext cx="6465179" cy="5808874"/>
            <a:chOff x="0" y="0"/>
            <a:chExt cx="8620238" cy="7745165"/>
          </a:xfrm>
        </p:grpSpPr>
        <p:sp>
          <p:nvSpPr>
            <p:cNvPr name="TextBox 7" id="7"/>
            <p:cNvSpPr txBox="true"/>
            <p:nvPr/>
          </p:nvSpPr>
          <p:spPr>
            <a:xfrm rot="0">
              <a:off x="0" y="60350"/>
              <a:ext cx="8620238" cy="1400125"/>
            </a:xfrm>
            <a:prstGeom prst="rect">
              <a:avLst/>
            </a:prstGeom>
          </p:spPr>
          <p:txBody>
            <a:bodyPr anchor="t" rtlCol="false" tIns="0" lIns="0" bIns="0" rIns="0">
              <a:spAutoFit/>
            </a:bodyPr>
            <a:lstStyle/>
            <a:p>
              <a:pPr algn="l">
                <a:lnSpc>
                  <a:spcPts val="8369"/>
                </a:lnSpc>
              </a:pPr>
              <a:r>
                <a:rPr lang="en-US" sz="6974" spc="-139">
                  <a:solidFill>
                    <a:srgbClr val="3DB6D6"/>
                  </a:solidFill>
                  <a:latin typeface="Muli Bold"/>
                  <a:ea typeface="Muli Bold"/>
                  <a:cs typeface="Muli Bold"/>
                  <a:sym typeface="Muli Bold"/>
                </a:rPr>
                <a:t>Contactez-nous</a:t>
              </a:r>
            </a:p>
          </p:txBody>
        </p:sp>
        <p:sp>
          <p:nvSpPr>
            <p:cNvPr name="TextBox 8" id="8"/>
            <p:cNvSpPr txBox="true"/>
            <p:nvPr/>
          </p:nvSpPr>
          <p:spPr>
            <a:xfrm rot="0">
              <a:off x="0" y="3365500"/>
              <a:ext cx="8363345" cy="4842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amina.el.hakik2@gmail.com</a:t>
              </a:r>
            </a:p>
          </p:txBody>
        </p:sp>
        <p:sp>
          <p:nvSpPr>
            <p:cNvPr name="TextBox 9" id="9"/>
            <p:cNvSpPr txBox="true"/>
            <p:nvPr/>
          </p:nvSpPr>
          <p:spPr>
            <a:xfrm rot="0">
              <a:off x="0" y="2435225"/>
              <a:ext cx="8363345" cy="638125"/>
            </a:xfrm>
            <a:prstGeom prst="rect">
              <a:avLst/>
            </a:prstGeom>
          </p:spPr>
          <p:txBody>
            <a:bodyPr anchor="t" rtlCol="false" tIns="0" lIns="0" bIns="0" rIns="0">
              <a:spAutoFit/>
            </a:bodyPr>
            <a:lstStyle/>
            <a:p>
              <a:pPr algn="l" marL="0" indent="0" lvl="0">
                <a:lnSpc>
                  <a:spcPts val="3840"/>
                </a:lnSpc>
                <a:spcBef>
                  <a:spcPct val="0"/>
                </a:spcBef>
              </a:pPr>
              <a:r>
                <a:rPr lang="en-US" sz="3200" u="none">
                  <a:solidFill>
                    <a:srgbClr val="203850"/>
                  </a:solidFill>
                  <a:latin typeface="Muli Bold"/>
                  <a:ea typeface="Muli Bold"/>
                  <a:cs typeface="Muli Bold"/>
                  <a:sym typeface="Muli Bold"/>
                </a:rPr>
                <a:t>E-mail</a:t>
              </a:r>
            </a:p>
          </p:txBody>
        </p:sp>
        <p:sp>
          <p:nvSpPr>
            <p:cNvPr name="TextBox 10" id="10"/>
            <p:cNvSpPr txBox="true"/>
            <p:nvPr/>
          </p:nvSpPr>
          <p:spPr>
            <a:xfrm rot="0">
              <a:off x="0" y="5313186"/>
              <a:ext cx="8363345" cy="4842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ElHakikAmina3</a:t>
              </a:r>
            </a:p>
          </p:txBody>
        </p:sp>
        <p:sp>
          <p:nvSpPr>
            <p:cNvPr name="TextBox 11" id="11"/>
            <p:cNvSpPr txBox="true"/>
            <p:nvPr/>
          </p:nvSpPr>
          <p:spPr>
            <a:xfrm rot="0">
              <a:off x="0" y="4382861"/>
              <a:ext cx="8363345" cy="63817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203850"/>
                  </a:solidFill>
                  <a:latin typeface="Muli Bold"/>
                  <a:ea typeface="Muli Bold"/>
                  <a:cs typeface="Muli Bold"/>
                  <a:sym typeface="Muli Bold"/>
                </a:rPr>
                <a:t>Facebook</a:t>
              </a:r>
            </a:p>
          </p:txBody>
        </p:sp>
        <p:sp>
          <p:nvSpPr>
            <p:cNvPr name="TextBox 12" id="12"/>
            <p:cNvSpPr txBox="true"/>
            <p:nvPr/>
          </p:nvSpPr>
          <p:spPr>
            <a:xfrm rot="0">
              <a:off x="0" y="7260822"/>
              <a:ext cx="8363345" cy="4842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+212 607 943831</a:t>
              </a:r>
            </a:p>
          </p:txBody>
        </p:sp>
        <p:sp>
          <p:nvSpPr>
            <p:cNvPr name="TextBox 13" id="13"/>
            <p:cNvSpPr txBox="true"/>
            <p:nvPr/>
          </p:nvSpPr>
          <p:spPr>
            <a:xfrm rot="0">
              <a:off x="0" y="6330547"/>
              <a:ext cx="8363345" cy="638125"/>
            </a:xfrm>
            <a:prstGeom prst="rect">
              <a:avLst/>
            </a:prstGeom>
          </p:spPr>
          <p:txBody>
            <a:bodyPr anchor="t" rtlCol="false" tIns="0" lIns="0" bIns="0" rIns="0">
              <a:spAutoFit/>
            </a:bodyPr>
            <a:lstStyle/>
            <a:p>
              <a:pPr algn="l" marL="0" indent="0" lvl="0">
                <a:lnSpc>
                  <a:spcPts val="3840"/>
                </a:lnSpc>
                <a:spcBef>
                  <a:spcPct val="0"/>
                </a:spcBef>
              </a:pPr>
              <a:r>
                <a:rPr lang="en-US" sz="3200" u="none">
                  <a:solidFill>
                    <a:srgbClr val="203850"/>
                  </a:solidFill>
                  <a:latin typeface="Muli Bold"/>
                  <a:ea typeface="Muli Bold"/>
                  <a:cs typeface="Muli Bold"/>
                  <a:sym typeface="Muli Bold"/>
                </a:rPr>
                <a:t>Appelez-nous</a:t>
              </a:r>
            </a:p>
          </p:txBody>
        </p:sp>
      </p:grpSp>
      <p:grpSp>
        <p:nvGrpSpPr>
          <p:cNvPr name="Group 14" id="14"/>
          <p:cNvGrpSpPr/>
          <p:nvPr/>
        </p:nvGrpSpPr>
        <p:grpSpPr>
          <a:xfrm rot="0">
            <a:off x="1028700" y="8447298"/>
            <a:ext cx="3339019" cy="811019"/>
            <a:chOff x="0" y="0"/>
            <a:chExt cx="4452025" cy="1081359"/>
          </a:xfrm>
        </p:grpSpPr>
        <p:grpSp>
          <p:nvGrpSpPr>
            <p:cNvPr name="Group 15" id="15"/>
            <p:cNvGrpSpPr/>
            <p:nvPr/>
          </p:nvGrpSpPr>
          <p:grpSpPr>
            <a:xfrm rot="0">
              <a:off x="0" y="0"/>
              <a:ext cx="4452025" cy="1081359"/>
              <a:chOff x="0" y="0"/>
              <a:chExt cx="9196043" cy="2233640"/>
            </a:xfrm>
          </p:grpSpPr>
          <p:sp>
            <p:nvSpPr>
              <p:cNvPr name="Freeform 16" id="16"/>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7" id="17"/>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8" id="18"/>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9" id="19"/>
          <p:cNvGrpSpPr/>
          <p:nvPr/>
        </p:nvGrpSpPr>
        <p:grpSpPr>
          <a:xfrm rot="0">
            <a:off x="1028700" y="1028700"/>
            <a:ext cx="4373882" cy="477523"/>
            <a:chOff x="0" y="0"/>
            <a:chExt cx="5831843" cy="636697"/>
          </a:xfrm>
        </p:grpSpPr>
        <p:sp>
          <p:nvSpPr>
            <p:cNvPr name="TextBox 20" id="20"/>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21" id="21"/>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797811"/>
            <a:ext cx="8115300" cy="2691344"/>
            <a:chOff x="0" y="0"/>
            <a:chExt cx="10820400" cy="3588459"/>
          </a:xfrm>
        </p:grpSpPr>
        <p:sp>
          <p:nvSpPr>
            <p:cNvPr name="TextBox 9" id="9"/>
            <p:cNvSpPr txBox="true"/>
            <p:nvPr/>
          </p:nvSpPr>
          <p:spPr>
            <a:xfrm rot="0">
              <a:off x="0" y="-66477"/>
              <a:ext cx="10820400" cy="26066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 La recherche avant un entretien</a:t>
              </a:r>
            </a:p>
          </p:txBody>
        </p:sp>
        <p:sp>
          <p:nvSpPr>
            <p:cNvPr name="TextBox 10" id="10"/>
            <p:cNvSpPr txBox="true"/>
            <p:nvPr/>
          </p:nvSpPr>
          <p:spPr>
            <a:xfrm rot="0">
              <a:off x="0" y="3104066"/>
              <a:ext cx="10820400" cy="484293"/>
            </a:xfrm>
            <a:prstGeom prst="rect">
              <a:avLst/>
            </a:prstGeom>
          </p:spPr>
          <p:txBody>
            <a:bodyPr anchor="t" rtlCol="false" tIns="0" lIns="0" bIns="0" rIns="0">
              <a:spAutoFit/>
            </a:bodyPr>
            <a:lstStyle/>
            <a:p>
              <a:pPr algn="l">
                <a:lnSpc>
                  <a:spcPts val="3079"/>
                </a:lnSpc>
              </a:pPr>
            </a:p>
          </p:txBody>
        </p:sp>
      </p:grpSp>
      <p:grpSp>
        <p:nvGrpSpPr>
          <p:cNvPr name="Group 11" id="11"/>
          <p:cNvGrpSpPr/>
          <p:nvPr/>
        </p:nvGrpSpPr>
        <p:grpSpPr>
          <a:xfrm rot="0">
            <a:off x="1028700" y="1028700"/>
            <a:ext cx="4373882" cy="477523"/>
            <a:chOff x="0" y="0"/>
            <a:chExt cx="5831843" cy="636697"/>
          </a:xfrm>
        </p:grpSpPr>
        <p:sp>
          <p:nvSpPr>
            <p:cNvPr name="TextBox 12" id="12"/>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3" id="13"/>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sp>
        <p:nvSpPr>
          <p:cNvPr name="TextBox 8" id="8"/>
          <p:cNvSpPr txBox="true"/>
          <p:nvPr/>
        </p:nvSpPr>
        <p:spPr>
          <a:xfrm rot="0">
            <a:off x="1028700" y="3145572"/>
            <a:ext cx="8115300" cy="19716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Pourquoi la recherche est importante</a:t>
            </a:r>
          </a:p>
        </p:txBody>
      </p:sp>
      <p:grpSp>
        <p:nvGrpSpPr>
          <p:cNvPr name="Group 9" id="9"/>
          <p:cNvGrpSpPr/>
          <p:nvPr/>
        </p:nvGrpSpPr>
        <p:grpSpPr>
          <a:xfrm rot="0">
            <a:off x="1028700" y="8447298"/>
            <a:ext cx="3339019" cy="811019"/>
            <a:chOff x="0" y="0"/>
            <a:chExt cx="4452025" cy="1081359"/>
          </a:xfrm>
        </p:grpSpPr>
        <p:grpSp>
          <p:nvGrpSpPr>
            <p:cNvPr name="Group 10" id="10"/>
            <p:cNvGrpSpPr/>
            <p:nvPr/>
          </p:nvGrpSpPr>
          <p:grpSpPr>
            <a:xfrm rot="0">
              <a:off x="0" y="0"/>
              <a:ext cx="4452025" cy="1081359"/>
              <a:chOff x="0" y="0"/>
              <a:chExt cx="9196043" cy="2233640"/>
            </a:xfrm>
          </p:grpSpPr>
          <p:sp>
            <p:nvSpPr>
              <p:cNvPr name="Freeform 11" id="11"/>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2" id="12"/>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3" id="13"/>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4" id="14"/>
          <p:cNvGrpSpPr/>
          <p:nvPr/>
        </p:nvGrpSpPr>
        <p:grpSpPr>
          <a:xfrm rot="0">
            <a:off x="1028700" y="1028700"/>
            <a:ext cx="4373882" cy="477523"/>
            <a:chOff x="0" y="0"/>
            <a:chExt cx="5831843" cy="636697"/>
          </a:xfrm>
        </p:grpSpPr>
        <p:sp>
          <p:nvSpPr>
            <p:cNvPr name="TextBox 15" id="15"/>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6" id="16"/>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72700" y="2204896"/>
            <a:ext cx="6312790" cy="5877208"/>
            <a:chOff x="0" y="0"/>
            <a:chExt cx="6350000" cy="5911850"/>
          </a:xfrm>
        </p:grpSpPr>
        <p:sp>
          <p:nvSpPr>
            <p:cNvPr name="Freeform 3" id="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4" id="4"/>
          <p:cNvGrpSpPr/>
          <p:nvPr/>
        </p:nvGrpSpPr>
        <p:grpSpPr>
          <a:xfrm rot="0">
            <a:off x="10172700" y="2204896"/>
            <a:ext cx="6312790" cy="5877208"/>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2">
                <a:alphaModFix amt="46000"/>
              </a:blip>
              <a:stretch>
                <a:fillRect l="0" t="-22161" r="0" b="-39016"/>
              </a:stretch>
            </a:blipFill>
          </p:spPr>
        </p:sp>
      </p:grpSp>
      <p:grpSp>
        <p:nvGrpSpPr>
          <p:cNvPr name="Group 6" id="6"/>
          <p:cNvGrpSpPr/>
          <p:nvPr/>
        </p:nvGrpSpPr>
        <p:grpSpPr>
          <a:xfrm rot="-10800000">
            <a:off x="16898832" y="2204896"/>
            <a:ext cx="6312790" cy="5877208"/>
            <a:chOff x="0" y="0"/>
            <a:chExt cx="6350000" cy="5911850"/>
          </a:xfrm>
        </p:grpSpPr>
        <p:sp>
          <p:nvSpPr>
            <p:cNvPr name="Freeform 7" id="7"/>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3DB6D6"/>
            </a:solidFill>
            <a:ln w="12700">
              <a:solidFill>
                <a:srgbClr val="000000"/>
              </a:solidFill>
            </a:ln>
          </p:spPr>
        </p:sp>
      </p:grpSp>
      <p:grpSp>
        <p:nvGrpSpPr>
          <p:cNvPr name="Group 8" id="8"/>
          <p:cNvGrpSpPr/>
          <p:nvPr/>
        </p:nvGrpSpPr>
        <p:grpSpPr>
          <a:xfrm rot="0">
            <a:off x="1028700" y="3707324"/>
            <a:ext cx="8115300" cy="2872319"/>
            <a:chOff x="0" y="0"/>
            <a:chExt cx="10820400" cy="3829759"/>
          </a:xfrm>
        </p:grpSpPr>
        <p:sp>
          <p:nvSpPr>
            <p:cNvPr name="TextBox 9" id="9"/>
            <p:cNvSpPr txBox="true"/>
            <p:nvPr/>
          </p:nvSpPr>
          <p:spPr>
            <a:xfrm rot="0">
              <a:off x="0" y="-66477"/>
              <a:ext cx="10820400" cy="1285875"/>
            </a:xfrm>
            <a:prstGeom prst="rect">
              <a:avLst/>
            </a:prstGeom>
          </p:spPr>
          <p:txBody>
            <a:bodyPr anchor="t" rtlCol="false" tIns="0" lIns="0" bIns="0" rIns="0">
              <a:spAutoFit/>
            </a:bodyPr>
            <a:lstStyle/>
            <a:p>
              <a:pPr algn="l">
                <a:lnSpc>
                  <a:spcPts val="7800"/>
                </a:lnSpc>
              </a:pPr>
              <a:r>
                <a:rPr lang="en-US" sz="6000" spc="-120">
                  <a:solidFill>
                    <a:srgbClr val="3DB6D6"/>
                  </a:solidFill>
                  <a:latin typeface="Muli Semi-Bold"/>
                  <a:ea typeface="Muli Semi-Bold"/>
                  <a:cs typeface="Muli Semi-Bold"/>
                  <a:sym typeface="Muli Semi-Bold"/>
                </a:rPr>
                <a:t>Connaître l'entreprise</a:t>
              </a:r>
            </a:p>
          </p:txBody>
        </p:sp>
        <p:sp>
          <p:nvSpPr>
            <p:cNvPr name="TextBox 10" id="10"/>
            <p:cNvSpPr txBox="true"/>
            <p:nvPr/>
          </p:nvSpPr>
          <p:spPr>
            <a:xfrm rot="0">
              <a:off x="0" y="1783266"/>
              <a:ext cx="10820400" cy="2046393"/>
            </a:xfrm>
            <a:prstGeom prst="rect">
              <a:avLst/>
            </a:prstGeom>
          </p:spPr>
          <p:txBody>
            <a:bodyPr anchor="t" rtlCol="false" tIns="0" lIns="0" bIns="0" rIns="0">
              <a:spAutoFit/>
            </a:bodyPr>
            <a:lstStyle/>
            <a:p>
              <a:pPr algn="l">
                <a:lnSpc>
                  <a:spcPts val="3079"/>
                </a:lnSpc>
              </a:pPr>
              <a:r>
                <a:rPr lang="en-US" sz="2199">
                  <a:solidFill>
                    <a:srgbClr val="203850"/>
                  </a:solidFill>
                  <a:latin typeface="Muli"/>
                  <a:ea typeface="Muli"/>
                  <a:cs typeface="Muli"/>
                  <a:sym typeface="Muli"/>
                </a:rPr>
                <a:t>Faire des recherches sur l'entreprise vous permet de mieux comprendre sa culture, ses valeurs, et ses objectifs. Cela vous aide à adapter vos réponses et à montrer que vous êtes aligné avec ce qu'ils recherchent.</a:t>
              </a:r>
            </a:p>
          </p:txBody>
        </p:sp>
      </p:grpSp>
      <p:grpSp>
        <p:nvGrpSpPr>
          <p:cNvPr name="Group 11" id="11"/>
          <p:cNvGrpSpPr/>
          <p:nvPr/>
        </p:nvGrpSpPr>
        <p:grpSpPr>
          <a:xfrm rot="0">
            <a:off x="1028700" y="8447298"/>
            <a:ext cx="3339019" cy="811019"/>
            <a:chOff x="0" y="0"/>
            <a:chExt cx="4452025" cy="1081359"/>
          </a:xfrm>
        </p:grpSpPr>
        <p:grpSp>
          <p:nvGrpSpPr>
            <p:cNvPr name="Group 12" id="12"/>
            <p:cNvGrpSpPr/>
            <p:nvPr/>
          </p:nvGrpSpPr>
          <p:grpSpPr>
            <a:xfrm rot="0">
              <a:off x="0" y="0"/>
              <a:ext cx="4452025" cy="1081359"/>
              <a:chOff x="0" y="0"/>
              <a:chExt cx="9196043" cy="2233640"/>
            </a:xfrm>
          </p:grpSpPr>
          <p:sp>
            <p:nvSpPr>
              <p:cNvPr name="Freeform 13" id="13"/>
              <p:cNvSpPr/>
              <p:nvPr/>
            </p:nvSpPr>
            <p:spPr>
              <a:xfrm flipH="false" flipV="false" rot="0">
                <a:off x="19050" y="19051"/>
                <a:ext cx="9158070" cy="2195538"/>
              </a:xfrm>
              <a:custGeom>
                <a:avLst/>
                <a:gdLst/>
                <a:ahLst/>
                <a:cxnLst/>
                <a:rect r="r" b="b" t="t" l="l"/>
                <a:pathLst>
                  <a:path h="2195538" w="9158070">
                    <a:moveTo>
                      <a:pt x="8060155" y="2195538"/>
                    </a:moveTo>
                    <a:lnTo>
                      <a:pt x="1097788" y="2195538"/>
                    </a:lnTo>
                    <a:cubicBezTo>
                      <a:pt x="491490" y="2195538"/>
                      <a:pt x="0" y="1704028"/>
                      <a:pt x="0" y="1097705"/>
                    </a:cubicBezTo>
                    <a:cubicBezTo>
                      <a:pt x="0" y="491510"/>
                      <a:pt x="491490" y="0"/>
                      <a:pt x="1097788" y="0"/>
                    </a:cubicBezTo>
                    <a:lnTo>
                      <a:pt x="8060282" y="0"/>
                    </a:lnTo>
                    <a:cubicBezTo>
                      <a:pt x="8666580" y="0"/>
                      <a:pt x="9158070" y="491510"/>
                      <a:pt x="9158070" y="1097833"/>
                    </a:cubicBezTo>
                    <a:cubicBezTo>
                      <a:pt x="9157943" y="1704028"/>
                      <a:pt x="8666453" y="2195538"/>
                      <a:pt x="8060155" y="2195538"/>
                    </a:cubicBezTo>
                    <a:close/>
                  </a:path>
                </a:pathLst>
              </a:custGeom>
              <a:solidFill>
                <a:srgbClr val="3DB6D6"/>
              </a:solidFill>
            </p:spPr>
          </p:sp>
          <p:sp>
            <p:nvSpPr>
              <p:cNvPr name="Freeform 14" id="14"/>
              <p:cNvSpPr/>
              <p:nvPr/>
            </p:nvSpPr>
            <p:spPr>
              <a:xfrm flipH="false" flipV="false" rot="0">
                <a:off x="0" y="0"/>
                <a:ext cx="9196043" cy="2233640"/>
              </a:xfrm>
              <a:custGeom>
                <a:avLst/>
                <a:gdLst/>
                <a:ahLst/>
                <a:cxnLst/>
                <a:rect r="r" b="b" t="t" l="l"/>
                <a:pathLst>
                  <a:path h="2233640" w="9196043">
                    <a:moveTo>
                      <a:pt x="8079205" y="2233640"/>
                    </a:moveTo>
                    <a:lnTo>
                      <a:pt x="1116838" y="2233640"/>
                    </a:lnTo>
                    <a:cubicBezTo>
                      <a:pt x="501015" y="2233640"/>
                      <a:pt x="0" y="1732605"/>
                      <a:pt x="0" y="1116884"/>
                    </a:cubicBezTo>
                    <a:cubicBezTo>
                      <a:pt x="0" y="501035"/>
                      <a:pt x="501015" y="0"/>
                      <a:pt x="1116838" y="0"/>
                    </a:cubicBezTo>
                    <a:lnTo>
                      <a:pt x="8079332" y="0"/>
                    </a:lnTo>
                    <a:cubicBezTo>
                      <a:pt x="8695028" y="0"/>
                      <a:pt x="9196043" y="501035"/>
                      <a:pt x="9196043" y="1116884"/>
                    </a:cubicBezTo>
                    <a:cubicBezTo>
                      <a:pt x="9196043" y="1732605"/>
                      <a:pt x="8695028" y="2233640"/>
                      <a:pt x="8079205" y="2233640"/>
                    </a:cubicBezTo>
                    <a:close/>
                    <a:moveTo>
                      <a:pt x="1116838" y="38102"/>
                    </a:moveTo>
                    <a:cubicBezTo>
                      <a:pt x="521970" y="38102"/>
                      <a:pt x="38100" y="521991"/>
                      <a:pt x="38100" y="1116884"/>
                    </a:cubicBezTo>
                    <a:cubicBezTo>
                      <a:pt x="38100" y="1711649"/>
                      <a:pt x="521970" y="2195666"/>
                      <a:pt x="1116838" y="2195666"/>
                    </a:cubicBezTo>
                    <a:lnTo>
                      <a:pt x="8079332" y="2195666"/>
                    </a:lnTo>
                    <a:cubicBezTo>
                      <a:pt x="8674074" y="2195666"/>
                      <a:pt x="9158070" y="1711776"/>
                      <a:pt x="9158070" y="1116884"/>
                    </a:cubicBezTo>
                    <a:cubicBezTo>
                      <a:pt x="9157943" y="521991"/>
                      <a:pt x="8674074" y="38102"/>
                      <a:pt x="8079205" y="38102"/>
                    </a:cubicBezTo>
                    <a:lnTo>
                      <a:pt x="1116838" y="38102"/>
                    </a:lnTo>
                    <a:close/>
                  </a:path>
                </a:pathLst>
              </a:custGeom>
              <a:solidFill>
                <a:srgbClr val="3DB6D6"/>
              </a:solidFill>
            </p:spPr>
          </p:sp>
        </p:grpSp>
        <p:sp>
          <p:nvSpPr>
            <p:cNvPr name="TextBox 15" id="15"/>
            <p:cNvSpPr txBox="true"/>
            <p:nvPr/>
          </p:nvSpPr>
          <p:spPr>
            <a:xfrm rot="0">
              <a:off x="228238" y="347104"/>
              <a:ext cx="3995549" cy="377627"/>
            </a:xfrm>
            <a:prstGeom prst="rect">
              <a:avLst/>
            </a:prstGeom>
          </p:spPr>
          <p:txBody>
            <a:bodyPr anchor="t" rtlCol="false" tIns="0" lIns="0" bIns="0" rIns="0">
              <a:spAutoFit/>
            </a:bodyPr>
            <a:lstStyle/>
            <a:p>
              <a:pPr algn="ctr" marL="0" indent="0" lvl="0">
                <a:lnSpc>
                  <a:spcPts val="2220"/>
                </a:lnSpc>
                <a:spcBef>
                  <a:spcPct val="0"/>
                </a:spcBef>
              </a:pPr>
              <a:r>
                <a:rPr lang="en-US" sz="1850" u="sng">
                  <a:solidFill>
                    <a:srgbClr val="FFFFFF"/>
                  </a:solidFill>
                  <a:latin typeface="Muli Semi-Bold"/>
                  <a:ea typeface="Muli Semi-Bold"/>
                  <a:cs typeface="Muli Semi-Bold"/>
                  <a:sym typeface="Muli Semi-Bold"/>
                </a:rPr>
                <a:t>Retourner à l'ordre du jour</a:t>
              </a:r>
            </a:p>
          </p:txBody>
        </p:sp>
      </p:grpSp>
      <p:grpSp>
        <p:nvGrpSpPr>
          <p:cNvPr name="Group 16" id="16"/>
          <p:cNvGrpSpPr/>
          <p:nvPr/>
        </p:nvGrpSpPr>
        <p:grpSpPr>
          <a:xfrm rot="0">
            <a:off x="1028700" y="1028700"/>
            <a:ext cx="4373882" cy="477523"/>
            <a:chOff x="0" y="0"/>
            <a:chExt cx="5831843" cy="636697"/>
          </a:xfrm>
        </p:grpSpPr>
        <p:sp>
          <p:nvSpPr>
            <p:cNvPr name="TextBox 17" id="17"/>
            <p:cNvSpPr txBox="true"/>
            <p:nvPr/>
          </p:nvSpPr>
          <p:spPr>
            <a:xfrm rot="0">
              <a:off x="1809418" y="169335"/>
              <a:ext cx="4022425" cy="278977"/>
            </a:xfrm>
            <a:prstGeom prst="rect">
              <a:avLst/>
            </a:prstGeom>
          </p:spPr>
          <p:txBody>
            <a:bodyPr anchor="t" rtlCol="false" tIns="0" lIns="0" bIns="0" rIns="0">
              <a:spAutoFit/>
            </a:bodyPr>
            <a:lstStyle/>
            <a:p>
              <a:pPr algn="l">
                <a:lnSpc>
                  <a:spcPts val="1854"/>
                </a:lnSpc>
                <a:spcBef>
                  <a:spcPct val="0"/>
                </a:spcBef>
              </a:pPr>
              <a:r>
                <a:rPr lang="en-US" sz="1324">
                  <a:solidFill>
                    <a:srgbClr val="203850"/>
                  </a:solidFill>
                  <a:latin typeface="Muli"/>
                  <a:ea typeface="Muli"/>
                  <a:cs typeface="Muli"/>
                  <a:sym typeface="Muli"/>
                </a:rPr>
                <a:t>EL HAKIK AMINA</a:t>
              </a:r>
            </a:p>
          </p:txBody>
        </p:sp>
        <p:sp>
          <p:nvSpPr>
            <p:cNvPr name="Freeform 18" id="18"/>
            <p:cNvSpPr/>
            <p:nvPr/>
          </p:nvSpPr>
          <p:spPr>
            <a:xfrm flipH="false" flipV="false" rot="0">
              <a:off x="0" y="0"/>
              <a:ext cx="1563318" cy="636697"/>
            </a:xfrm>
            <a:custGeom>
              <a:avLst/>
              <a:gdLst/>
              <a:ahLst/>
              <a:cxnLst/>
              <a:rect r="r" b="b" t="t" l="l"/>
              <a:pathLst>
                <a:path h="636697" w="1563318">
                  <a:moveTo>
                    <a:pt x="0" y="0"/>
                  </a:moveTo>
                  <a:lnTo>
                    <a:pt x="1563318" y="0"/>
                  </a:lnTo>
                  <a:lnTo>
                    <a:pt x="1563318" y="636697"/>
                  </a:lnTo>
                  <a:lnTo>
                    <a:pt x="0" y="6366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DAGOg7ygo7s</dc:identifier>
  <dcterms:modified xsi:type="dcterms:W3CDTF">2011-08-01T06:04:30Z</dcterms:modified>
  <cp:revision>1</cp:revision>
  <dc:title>Comment passer un entretien RH</dc:title>
</cp:coreProperties>
</file>

<file path=docProps/thumbnail.jpeg>
</file>